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25"/>
  </p:notesMasterIdLst>
  <p:sldIdLst>
    <p:sldId id="257" r:id="rId8"/>
    <p:sldId id="295" r:id="rId9"/>
    <p:sldId id="280" r:id="rId10"/>
    <p:sldId id="265" r:id="rId11"/>
    <p:sldId id="284" r:id="rId12"/>
    <p:sldId id="291" r:id="rId13"/>
    <p:sldId id="278" r:id="rId14"/>
    <p:sldId id="283" r:id="rId15"/>
    <p:sldId id="285" r:id="rId16"/>
    <p:sldId id="294" r:id="rId17"/>
    <p:sldId id="287" r:id="rId18"/>
    <p:sldId id="288" r:id="rId19"/>
    <p:sldId id="281" r:id="rId20"/>
    <p:sldId id="296" r:id="rId21"/>
    <p:sldId id="282" r:id="rId22"/>
    <p:sldId id="276" r:id="rId23"/>
    <p:sldId id="277" r:id="rId24"/>
  </p:sldIdLst>
  <p:sldSz cx="9144000" cy="6858000" type="screen4x3"/>
  <p:notesSz cx="6858000" cy="9144000"/>
  <p:defaultTextStyle>
    <a:defPPr>
      <a:defRPr lang="en-US"/>
    </a:defPPr>
    <a:lvl1pPr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3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3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1664" autoAdjust="0"/>
  </p:normalViewPr>
  <p:slideViewPr>
    <p:cSldViewPr>
      <p:cViewPr>
        <p:scale>
          <a:sx n="80" d="100"/>
          <a:sy n="80" d="100"/>
        </p:scale>
        <p:origin x="2560"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8542CE-FBC4-4767-A991-F565A3DE12FE}" type="datetimeFigureOut">
              <a:rPr lang="en-US" smtClean="0"/>
              <a:pPr/>
              <a:t>10/6/20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35095-6014-4C01-B5ED-8AEAD0C23026}" type="slidenum">
              <a:rPr lang="en-US" smtClean="0"/>
              <a:pPr/>
              <a:t>‹#›</a:t>
            </a:fld>
            <a:endParaRPr lang="en-US"/>
          </a:p>
        </p:txBody>
      </p:sp>
    </p:spTree>
    <p:extLst>
      <p:ext uri="{BB962C8B-B14F-4D97-AF65-F5344CB8AC3E}">
        <p14:creationId xmlns:p14="http://schemas.microsoft.com/office/powerpoint/2010/main" val="2941268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[Thank your audience for coming and introduce yourself.] </a:t>
            </a:r>
          </a:p>
          <a:p>
            <a:endParaRPr lang="en-US" dirty="0"/>
          </a:p>
          <a:p>
            <a:r>
              <a:rPr lang="en-US" sz="1200" dirty="0"/>
              <a:t>The Bicycle Friendly Community program is a program of the League of American Bicyclists and I am here to assist to get the most out of the program. </a:t>
            </a:r>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ea typeface="ＭＳ Ｐゴシック" charset="-128"/>
              </a:rPr>
              <a:t>Investing in bicycling works! Between</a:t>
            </a:r>
            <a:r>
              <a:rPr lang="en-US" baseline="0" dirty="0">
                <a:ea typeface="ＭＳ Ｐゴシック" charset="-128"/>
              </a:rPr>
              <a:t> 2000-2015 </a:t>
            </a:r>
            <a:r>
              <a:rPr lang="en-US" dirty="0">
                <a:ea typeface="ＭＳ Ｐゴシック" charset="-128"/>
              </a:rPr>
              <a:t>, the average American</a:t>
            </a:r>
            <a:r>
              <a:rPr lang="en-US" baseline="0" dirty="0">
                <a:ea typeface="ＭＳ Ｐゴシック" charset="-128"/>
              </a:rPr>
              <a:t> city has seen a 60% growth in bicycle commuting – Bicycle Friendly Communities have seen over 100% growth. </a:t>
            </a:r>
          </a:p>
          <a:p>
            <a:endParaRPr lang="en-US" baseline="0" dirty="0">
              <a:ea typeface="ＭＳ Ｐゴシック" charset="-128"/>
            </a:endParaRPr>
          </a:p>
          <a:p>
            <a:r>
              <a:rPr lang="en-US" baseline="0" dirty="0">
                <a:ea typeface="ＭＳ Ｐゴシック" charset="-128"/>
              </a:rPr>
              <a:t>It’s not just in places like Portland, OR and Boulder, CO where this is happening. It’s happening in Baltimore, Indianapolis and Memphis as well. </a:t>
            </a:r>
            <a:endParaRPr lang="en-US" dirty="0">
              <a:ea typeface="ＭＳ Ｐゴシック" charset="-128"/>
            </a:endParaRPr>
          </a:p>
          <a:p>
            <a:endParaRPr lang="en-US" dirty="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Over and over, </a:t>
            </a:r>
            <a:r>
              <a:rPr lang="en-US" baseline="0" dirty="0"/>
              <a:t>we hear how useful the program is for coordination, benchmarking and giving the deserved recognition to all of the people – from civic and business leaders to advocates and educators – for building a great bicycle-friendly community.</a:t>
            </a:r>
            <a:endParaRPr lang="en-US" dirty="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The</a:t>
            </a:r>
            <a:r>
              <a:rPr lang="en-US" baseline="0" dirty="0"/>
              <a:t> first step in the process is usually visiting bikeleague.org/community and review the Getting Started guide, application and resources, and use the BFC Scorecard to do a quick assessment of your community.</a:t>
            </a:r>
          </a:p>
          <a:p>
            <a:endParaRPr lang="en-US" baseline="0" dirty="0"/>
          </a:p>
          <a:p>
            <a:r>
              <a:rPr lang="en-US" baseline="0" dirty="0"/>
              <a:t>Your local advocacy group(s) and bike club(s) should be brought into the discussion of applying and of course, working to build a stronger bicycle-friendly community.</a:t>
            </a:r>
            <a:endParaRPr lang="en-US" dirty="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your community is ready to apply, there is a user-friendly online application open year-round, at </a:t>
            </a:r>
            <a:r>
              <a:rPr lang="en-US" dirty="0" err="1"/>
              <a:t>apply.bikeleague.org</a:t>
            </a:r>
            <a:r>
              <a:rPr lang="en-US" dirty="0"/>
              <a:t>.  The online application contains questions divided by the ‘E Framework’, with additional fields to provide supporting documents by uploading supplementary files or URL links.  Communities are welcome to start working on their application early and can save-and-return to the online form at any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primary applicant will create an online account to begin the submission form, and they have the option to add other collaborators so that key stakeholders in the community can review and edit the application before it is submitted. </a:t>
            </a:r>
          </a:p>
          <a:p>
            <a:endParaRPr lang="en-US" dirty="0"/>
          </a:p>
          <a:p>
            <a:r>
              <a:rPr lang="en-US" dirty="0"/>
              <a:t>There are typically two deadlines per year, one in February and one in August, with awards announcements in May and November. </a:t>
            </a:r>
          </a:p>
          <a:p>
            <a:endParaRPr lang="en-US" dirty="0"/>
          </a:p>
          <a:p>
            <a:r>
              <a:rPr lang="en-US" dirty="0"/>
              <a:t>[Check </a:t>
            </a:r>
            <a:r>
              <a:rPr lang="en-US" b="1" dirty="0"/>
              <a:t>https://</a:t>
            </a:r>
            <a:r>
              <a:rPr lang="en-US" b="1" dirty="0" err="1"/>
              <a:t>bicyclefriendly.secure-platform.com</a:t>
            </a:r>
            <a:r>
              <a:rPr lang="en-US" b="1" dirty="0"/>
              <a:t>/a/page/community/deadlines </a:t>
            </a:r>
            <a:r>
              <a:rPr lang="en-US" dirty="0"/>
              <a:t>for a current list of upcoming deadlines to provide during your presentation.]</a:t>
            </a:r>
          </a:p>
        </p:txBody>
      </p:sp>
      <p:sp>
        <p:nvSpPr>
          <p:cNvPr id="4" name="Slide Number Placeholder 3"/>
          <p:cNvSpPr>
            <a:spLocks noGrp="1"/>
          </p:cNvSpPr>
          <p:nvPr>
            <p:ph type="sldNum" sz="quarter" idx="10"/>
          </p:nvPr>
        </p:nvSpPr>
        <p:spPr/>
        <p:txBody>
          <a:bodyPr/>
          <a:lstStyle/>
          <a:p>
            <a:fld id="{E6B6EB0B-C7D9-422A-9C68-A75FB171732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League’s online resources include a growing directory of national standards, guides, best practices, and success stories from communities </a:t>
            </a:r>
            <a:r>
              <a:rPr lang="en-US" baseline="0" dirty="0"/>
              <a:t>of all shapes and sizes from every region of the country. The League’s Bicycle Friendly America program staff are available to answer your questions and help you through the process.</a:t>
            </a:r>
            <a:endParaRPr lang="en-US" dirty="0"/>
          </a:p>
          <a:p>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14</a:t>
            </a:fld>
            <a:endParaRPr lang="en-US"/>
          </a:p>
        </p:txBody>
      </p:sp>
    </p:spTree>
    <p:extLst>
      <p:ext uri="{BB962C8B-B14F-4D97-AF65-F5344CB8AC3E}">
        <p14:creationId xmlns:p14="http://schemas.microsoft.com/office/powerpoint/2010/main" val="102428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a:ea typeface="ＭＳ Ｐゴシック" charset="-128"/>
              </a:rPr>
              <a:t>Biking is fun, liberating and good for you and your community. Building a Bicycle Friendly Community is not rocket science. It is being done in small towns and big cities with the same great results – happy people and vibrant communities.</a:t>
            </a: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E6B6EB0B-C7D9-422A-9C68-A75FB171732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t>Thank you.</a:t>
            </a:r>
            <a:r>
              <a:rPr lang="en-US" i="1" dirty="0"/>
              <a:t>  </a:t>
            </a:r>
          </a:p>
          <a:p>
            <a:endParaRPr lang="en-US" dirty="0"/>
          </a:p>
          <a:p>
            <a:r>
              <a:rPr lang="en-US" i="1" dirty="0"/>
              <a:t> [Take questions</a:t>
            </a:r>
            <a:r>
              <a:rPr lang="en-US" b="1" i="1" dirty="0"/>
              <a:t>. </a:t>
            </a:r>
            <a:r>
              <a:rPr lang="en-US" i="1" dirty="0"/>
              <a:t>For answers on more detailed questions ask them to consult the website or contact the League, at </a:t>
            </a:r>
            <a:r>
              <a:rPr lang="en-US" i="1" dirty="0" err="1"/>
              <a:t>bfa@bikeleague.org</a:t>
            </a:r>
            <a:r>
              <a:rPr lang="en-US" i="1" dirty="0"/>
              <a:t>.] </a:t>
            </a:r>
            <a:endParaRPr lang="en-US" dirty="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835095-6014-4C01-B5ED-8AEAD0C23026}" type="slidenum">
              <a:rPr lang="en-US" smtClean="0"/>
              <a:pPr/>
              <a:t>17</a:t>
            </a:fld>
            <a:endParaRPr lang="en-US"/>
          </a:p>
        </p:txBody>
      </p:sp>
    </p:spTree>
    <p:extLst>
      <p:ext uri="{BB962C8B-B14F-4D97-AF65-F5344CB8AC3E}">
        <p14:creationId xmlns:p14="http://schemas.microsoft.com/office/powerpoint/2010/main" val="9832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League was founded</a:t>
            </a:r>
            <a:r>
              <a:rPr lang="en-US" baseline="0" dirty="0"/>
              <a:t> in 1880 and had big wins early to get the first paved roads for bicyclists. Today, the League continues to make biking better. Its mission </a:t>
            </a:r>
            <a:r>
              <a:rPr lang="en-US" sz="1200" b="0" i="0" kern="1200" dirty="0">
                <a:solidFill>
                  <a:schemeClr val="tx1"/>
                </a:solidFill>
                <a:effectLst/>
                <a:latin typeface="+mn-lt"/>
                <a:ea typeface="+mn-ea"/>
                <a:cs typeface="+mn-cs"/>
              </a:rPr>
              <a:t>is to lead the movement to create a Bicycle Friendly America for everyone. As leaders, the League’s commitment is to listen and learn, define standards and share best practices to engage diverse communities and build a powerful, unified voice for change.</a:t>
            </a:r>
            <a:endParaRPr lang="en-US" dirty="0"/>
          </a:p>
        </p:txBody>
      </p:sp>
      <p:sp>
        <p:nvSpPr>
          <p:cNvPr id="4" name="Slide Number Placeholder 3"/>
          <p:cNvSpPr>
            <a:spLocks noGrp="1"/>
          </p:cNvSpPr>
          <p:nvPr>
            <p:ph type="sldNum" sz="quarter" idx="10"/>
          </p:nvPr>
        </p:nvSpPr>
        <p:spPr/>
        <p:txBody>
          <a:bodyPr/>
          <a:lstStyle/>
          <a:p>
            <a:fld id="{5D5DEFA3-D4A2-4441-820E-5F526C9ED53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914318">
              <a:defRPr/>
            </a:pPr>
            <a:r>
              <a:rPr lang="en-US" dirty="0"/>
              <a:t>The Bicycle Friendly America program is a</a:t>
            </a:r>
            <a:r>
              <a:rPr lang="en-US" baseline="0" dirty="0"/>
              <a:t> key component of the League. At all times it is meant to be a positive tool – it is </a:t>
            </a:r>
            <a:r>
              <a:rPr lang="en-US" dirty="0"/>
              <a:t>provides</a:t>
            </a:r>
            <a:r>
              <a:rPr lang="en-US" baseline="0" dirty="0"/>
              <a:t> a roadmap to transform states, communities, businesses and universities. Each program provides a broad menu of options for taking action through the free online applications, resource libraries and hands-on assistance from program staff.. </a:t>
            </a:r>
            <a:endParaRPr lang="en-US" dirty="0"/>
          </a:p>
        </p:txBody>
      </p:sp>
      <p:sp>
        <p:nvSpPr>
          <p:cNvPr id="4" name="Slide Number Placeholder 3"/>
          <p:cNvSpPr>
            <a:spLocks noGrp="1"/>
          </p:cNvSpPr>
          <p:nvPr>
            <p:ph type="sldNum" sz="quarter" idx="10"/>
          </p:nvPr>
        </p:nvSpPr>
        <p:spPr/>
        <p:txBody>
          <a:bodyPr/>
          <a:lstStyle/>
          <a:p>
            <a:fld id="{E6B6EB0B-C7D9-422A-9C68-A75FB171732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dirty="0">
                <a:ea typeface="ＭＳ Ｐゴシック" charset="-128"/>
              </a:rPr>
              <a:t>It is important to say</a:t>
            </a:r>
            <a:r>
              <a:rPr lang="en-US" baseline="0" dirty="0">
                <a:ea typeface="ＭＳ Ｐゴシック" charset="-128"/>
              </a:rPr>
              <a:t> that all of this is not a special interest. Creating more opportunities for bicycling is a simple solution to many of the challenges we face as a nation – from improving personal and environmental health, to building vibrant and robust local economies. </a:t>
            </a:r>
          </a:p>
          <a:p>
            <a:pPr eaLnBrk="1" hangingPunct="1"/>
            <a:endParaRPr lang="en-US" baseline="0" dirty="0">
              <a:ea typeface="ＭＳ Ｐゴシック" charset="-128"/>
            </a:endParaRPr>
          </a:p>
          <a:p>
            <a:pPr eaLnBrk="1" hangingPunct="1"/>
            <a:r>
              <a:rPr lang="en-US" dirty="0">
                <a:ea typeface="ＭＳ Ｐゴシック" charset="-128"/>
              </a:rPr>
              <a:t>Bicycle Friendly Communities always top the lists of best places to live, work, visit, retire and study</a:t>
            </a:r>
            <a:r>
              <a:rPr lang="en-US" baseline="0" dirty="0">
                <a:ea typeface="ＭＳ Ｐゴシック" charset="-128"/>
              </a:rPr>
              <a:t> from Forbes and Newsweek to the</a:t>
            </a:r>
            <a:r>
              <a:rPr lang="en-US" dirty="0">
                <a:ea typeface="ＭＳ Ｐゴシック" charset="-128"/>
              </a:rPr>
              <a:t> international rankings of city</a:t>
            </a:r>
            <a:r>
              <a:rPr lang="en-US" baseline="0" dirty="0">
                <a:ea typeface="ＭＳ Ｐゴシック" charset="-128"/>
              </a:rPr>
              <a:t> quality of life. In addition, these cities have been recognized for their economic sustainability through the recession.</a:t>
            </a:r>
            <a:r>
              <a:rPr lang="en-US" i="1" baseline="0" dirty="0">
                <a:ea typeface="ＭＳ Ｐゴシック" charset="-128"/>
              </a:rPr>
              <a:t> </a:t>
            </a:r>
            <a:r>
              <a:rPr lang="en-US" i="1" dirty="0" err="1">
                <a:ea typeface="ＭＳ Ｐゴシック" charset="-128"/>
              </a:rPr>
              <a:t>Businessweek</a:t>
            </a:r>
            <a:r>
              <a:rPr lang="en-US" i="0" baseline="0" dirty="0">
                <a:ea typeface="ＭＳ Ｐゴシック" charset="-128"/>
              </a:rPr>
              <a:t> - </a:t>
            </a:r>
            <a:r>
              <a:rPr lang="en-US" dirty="0">
                <a:ea typeface="ＭＳ Ｐゴシック" charset="-128"/>
              </a:rPr>
              <a:t>top 20 cities to ride out a recession, 17 are BFCs.</a:t>
            </a:r>
          </a:p>
          <a:p>
            <a:pPr eaLnBrk="1" hangingPunct="1"/>
            <a:endParaRPr 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08547" name="Notes Placeholder 2"/>
          <p:cNvSpPr>
            <a:spLocks noGrp="1"/>
          </p:cNvSpPr>
          <p:nvPr>
            <p:ph type="body" idx="1"/>
          </p:nvPr>
        </p:nvSpPr>
        <p:spPr bwMode="auto">
          <a:noFill/>
        </p:spPr>
        <p:txBody>
          <a:bodyPr/>
          <a:lstStyle/>
          <a:p>
            <a:r>
              <a:rPr lang="en-US" dirty="0">
                <a:ea typeface="ＭＳ Ｐゴシック" charset="-128"/>
              </a:rPr>
              <a:t>And a</a:t>
            </a:r>
            <a:r>
              <a:rPr lang="en-US" baseline="0" dirty="0">
                <a:ea typeface="ＭＳ Ｐゴシック" charset="-128"/>
              </a:rPr>
              <a:t> big part of their high quality of life comes with making bicycling an easier, more comfortable option for people to get to where they want to go or recreate by bike. It works and the proof is in cities across the country. </a:t>
            </a:r>
          </a:p>
          <a:p>
            <a:endParaRPr lang="en-US" baseline="0" dirty="0">
              <a:ea typeface="ＭＳ Ｐゴシック" charset="-128"/>
            </a:endParaRPr>
          </a:p>
          <a:p>
            <a:r>
              <a:rPr lang="en-US" baseline="0" dirty="0">
                <a:ea typeface="ＭＳ Ｐゴシック" charset="-128"/>
              </a:rPr>
              <a:t>(Photo: Baltimore - Bronze BFC where bicycle commuting has doubled in the last 10 years)</a:t>
            </a:r>
            <a:endParaRPr lang="en-US" dirty="0">
              <a:ea typeface="ＭＳ Ｐゴシック" charset="-128"/>
            </a:endParaRPr>
          </a:p>
        </p:txBody>
      </p:sp>
      <p:sp>
        <p:nvSpPr>
          <p:cNvPr id="108548" name="Slide Number Placeholder 3"/>
          <p:cNvSpPr>
            <a:spLocks noGrp="1"/>
          </p:cNvSpPr>
          <p:nvPr>
            <p:ph type="sldNum" sz="quarter" idx="5"/>
          </p:nvPr>
        </p:nvSpPr>
        <p:spPr bwMode="auto">
          <a:noFill/>
          <a:ln>
            <a:miter lim="800000"/>
            <a:headEnd/>
            <a:tailEnd/>
          </a:ln>
        </p:spPr>
        <p:txBody>
          <a:bodyPr/>
          <a:lstStyle/>
          <a:p>
            <a:fld id="{3EA8A12A-2BA1-48F1-BA4E-D6C96C540F6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0" dirty="0"/>
              <a:t>Bicycling is more than a practical, cost-effective solution to many municipal challenges. It’s an opportunity to make your community a vibrant destination for residents and visitors — a place where people don’t just live and work, but thrive.</a:t>
            </a:r>
          </a:p>
          <a:p>
            <a:endParaRPr lang="en-US" b="0" dirty="0"/>
          </a:p>
          <a:p>
            <a:r>
              <a:rPr lang="en-US" b="0" dirty="0"/>
              <a:t>Community</a:t>
            </a:r>
            <a:r>
              <a:rPr lang="en-US" b="0" baseline="0" dirty="0"/>
              <a:t> leaders like Mayor Ballard from Indianapolis see building a Bicycle Friendly Community as a way to attract and keep talented people.</a:t>
            </a:r>
            <a:endParaRPr lang="en-US" b="0" dirty="0"/>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eaLnBrk="1" hangingPunct="1"/>
            <a:r>
              <a:rPr lang="en-US" dirty="0">
                <a:ea typeface="ＭＳ Ｐゴシック" pitchFamily="16" charset="-128"/>
              </a:rPr>
              <a:t>The League has run a BFC program for 10 years– at first in the 1990s with relatively easy criteria for communities to meet. </a:t>
            </a:r>
          </a:p>
          <a:p>
            <a:pPr eaLnBrk="1" hangingPunct="1"/>
            <a:endParaRPr lang="en-US" dirty="0">
              <a:ea typeface="ＭＳ Ｐゴシック" pitchFamily="16" charset="-128"/>
            </a:endParaRPr>
          </a:p>
          <a:p>
            <a:pPr eaLnBrk="1" hangingPunct="1"/>
            <a:r>
              <a:rPr lang="en-US" dirty="0">
                <a:ea typeface="ＭＳ Ｐゴシック" pitchFamily="16" charset="-128"/>
              </a:rPr>
              <a:t>In 2002 the program was overhauled and a new, more rigorous application and review process was initiated. One important change was the creation of a four tiered award system – created with the intent of encouraging communities to continually improve. A</a:t>
            </a:r>
            <a:r>
              <a:rPr lang="en-US" baseline="0" dirty="0">
                <a:ea typeface="ＭＳ Ｐゴシック" pitchFamily="16" charset="-128"/>
              </a:rPr>
              <a:t> fifth award level – Diamond – was added in 2012.</a:t>
            </a:r>
          </a:p>
          <a:p>
            <a:pPr eaLnBrk="1" hangingPunct="1"/>
            <a:endParaRPr lang="en-US" baseline="0" dirty="0">
              <a:ea typeface="ＭＳ Ｐゴシック" pitchFamily="16"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ea typeface="ＭＳ Ｐゴシック" charset="-128"/>
              </a:rPr>
              <a:t>(Photo: Lambertville, NJ - Bronze BFC)</a:t>
            </a:r>
            <a:endParaRPr lang="en-US" dirty="0">
              <a:ea typeface="ＭＳ Ｐゴシック" charset="-128"/>
            </a:endParaRPr>
          </a:p>
          <a:p>
            <a:pPr eaLnBrk="1" hangingPunct="1"/>
            <a:endParaRPr lang="en-US" dirty="0">
              <a:ea typeface="ＭＳ Ｐゴシック" pitchFamily="16"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a:ea typeface="ＭＳ Ｐゴシック" charset="-128"/>
              </a:rPr>
              <a:t>The free, online application form asks a series of about a dozen questions in each of five major areas of bicycle policy and programs. The application provides a menu of options for any community to better welcome and accommodate bicycling.</a:t>
            </a:r>
            <a:r>
              <a:rPr lang="en-US" baseline="0" dirty="0">
                <a:ea typeface="ＭＳ Ｐゴシック" charset="-128"/>
              </a:rPr>
              <a:t> </a:t>
            </a:r>
            <a:r>
              <a:rPr lang="en-US" dirty="0">
                <a:ea typeface="ＭＳ Ｐゴシック" charset="-128"/>
              </a:rPr>
              <a:t>Communities are encouraged to provide the most comprehensive approach to making bicycling a more</a:t>
            </a:r>
            <a:r>
              <a:rPr lang="en-US" baseline="0" dirty="0">
                <a:ea typeface="ＭＳ Ｐゴシック" charset="-128"/>
              </a:rPr>
              <a:t> comfortable and convenient option for citizens. </a:t>
            </a:r>
            <a:r>
              <a:rPr lang="en-US" dirty="0">
                <a:ea typeface="ＭＳ Ｐゴシック" charset="-128"/>
              </a:rPr>
              <a:t>To reach the higher levels of BFC designation, communities must score well across all five areas.</a:t>
            </a:r>
          </a:p>
          <a:p>
            <a:endParaRPr lang="en-US" dirty="0">
              <a:ea typeface="ＭＳ Ｐゴシック" charset="-128"/>
            </a:endParaRPr>
          </a:p>
          <a:p>
            <a:r>
              <a:rPr lang="en-US" dirty="0">
                <a:ea typeface="ＭＳ Ｐゴシック" charset="-128"/>
              </a:rPr>
              <a:t>The five E’s are:</a:t>
            </a:r>
          </a:p>
          <a:p>
            <a:r>
              <a:rPr lang="en-US" dirty="0"/>
              <a:t>1. Engineering: Physical infrastructure and hardware to support cycling</a:t>
            </a:r>
          </a:p>
          <a:p>
            <a:r>
              <a:rPr lang="en-US" dirty="0"/>
              <a:t>2. Education: Programs that ensure the safety, comfort and convenience of cyclists and fellow road users</a:t>
            </a:r>
          </a:p>
          <a:p>
            <a:r>
              <a:rPr lang="en-US" dirty="0"/>
              <a:t>3. Encouragement: Incentives, promotions and opportunities that inspire and enable people to ride</a:t>
            </a:r>
          </a:p>
          <a:p>
            <a:r>
              <a:rPr lang="en-US" dirty="0"/>
              <a:t>4. Evaluation: Processes that demonstrate a commitment to measuring results and planning for the future</a:t>
            </a:r>
          </a:p>
          <a:p>
            <a:r>
              <a:rPr lang="en-US" dirty="0"/>
              <a:t>5. Equity: </a:t>
            </a:r>
            <a:r>
              <a:rPr lang="en-US" dirty="0">
                <a:sym typeface="Wingdings" pitchFamily="2" charset="2"/>
              </a:rPr>
              <a:t>Across all the other E sections, there is a constant emphasis on equity, to ensure that bicycling is safe, comfortable, and accessible to all. </a:t>
            </a:r>
          </a:p>
          <a:p>
            <a:endParaRPr lang="en-US" dirty="0">
              <a:sym typeface="Wingdings" pitchFamily="2" charset="2"/>
            </a:endParaRPr>
          </a:p>
          <a:p>
            <a:r>
              <a:rPr lang="en-US" dirty="0">
                <a:sym typeface="Wingdings" pitchFamily="2" charset="2"/>
              </a:rPr>
              <a:t>Note that as of Fall 2020, enforcement-related questions are now included as a sub-topic under “Evaluation &amp; Planning”. </a:t>
            </a:r>
            <a:endParaRPr lang="en-US" dirty="0"/>
          </a:p>
          <a:p>
            <a:endParaRPr lang="en-US" dirty="0">
              <a:ea typeface="ＭＳ Ｐゴシック" charset="-128"/>
            </a:endParaRPr>
          </a:p>
          <a:p>
            <a:r>
              <a:rPr lang="en-US" dirty="0">
                <a:ea typeface="ＭＳ Ｐゴシック" charset="-128"/>
              </a:rPr>
              <a:t>(Photo: Philadelphia</a:t>
            </a:r>
            <a:r>
              <a:rPr lang="en-US" baseline="0" dirty="0">
                <a:ea typeface="ＭＳ Ｐゴシック" charset="-128"/>
              </a:rPr>
              <a:t>’s Mayor Nutter with city’s Bicycle Ambassadors)</a:t>
            </a:r>
            <a:endParaRPr lang="en-US" dirty="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228580" indent="-228580"/>
            <a:r>
              <a:rPr lang="en-US" dirty="0">
                <a:ea typeface="ＭＳ Ｐゴシック" charset="-128"/>
              </a:rPr>
              <a:t>The</a:t>
            </a:r>
            <a:r>
              <a:rPr lang="en-US" baseline="0" dirty="0">
                <a:ea typeface="ＭＳ Ｐゴシック" charset="-128"/>
              </a:rPr>
              <a:t> League has received over 1,800 applications and designated over 480 BFCs in all 50 states and Washington, D.C. </a:t>
            </a:r>
          </a:p>
          <a:p>
            <a:pPr marL="228580" indent="-228580"/>
            <a:r>
              <a:rPr lang="en-US" dirty="0">
                <a:ea typeface="ＭＳ Ｐゴシック" charset="-128"/>
              </a:rPr>
              <a:t>After a community submits the application and sends any appropriate supporting literature, the application is reviewed three ways:</a:t>
            </a:r>
          </a:p>
          <a:p>
            <a:pPr marL="228580" indent="-228580">
              <a:buFontTx/>
              <a:buAutoNum type="alphaLcParenR"/>
            </a:pPr>
            <a:r>
              <a:rPr lang="en-US" dirty="0">
                <a:ea typeface="ＭＳ Ｐゴシック" charset="-128"/>
              </a:rPr>
              <a:t>League staff review the applications internally,</a:t>
            </a:r>
            <a:r>
              <a:rPr lang="en-US" baseline="0" dirty="0">
                <a:ea typeface="ＭＳ Ｐゴシック" charset="-128"/>
              </a:rPr>
              <a:t> </a:t>
            </a:r>
            <a:r>
              <a:rPr lang="en-US" dirty="0">
                <a:ea typeface="ＭＳ Ｐゴシック" charset="-128"/>
              </a:rPr>
              <a:t>and</a:t>
            </a:r>
          </a:p>
          <a:p>
            <a:pPr marL="228580" indent="-228580">
              <a:buFontTx/>
              <a:buAutoNum type="alphaLcParenR"/>
            </a:pPr>
            <a:r>
              <a:rPr lang="en-US" dirty="0">
                <a:ea typeface="ＭＳ Ｐゴシック" charset="-128"/>
              </a:rPr>
              <a:t>Local cyclists – League members, LCIs, shop owners,</a:t>
            </a:r>
            <a:r>
              <a:rPr lang="en-US" baseline="0" dirty="0">
                <a:ea typeface="ＭＳ Ｐゴシック" charset="-128"/>
              </a:rPr>
              <a:t> advocacy group leaders,</a:t>
            </a:r>
            <a:r>
              <a:rPr lang="en-US" dirty="0">
                <a:ea typeface="ＭＳ Ｐゴシック" charset="-128"/>
              </a:rPr>
              <a:t> club leaders etc., are asked to comment on the application and provide their perspective on the bicycle-friendliness of the community. </a:t>
            </a:r>
          </a:p>
          <a:p>
            <a:pPr marL="228580" indent="-228580"/>
            <a:r>
              <a:rPr lang="en-US" dirty="0">
                <a:ea typeface="ＭＳ Ｐゴシック" charset="-128"/>
              </a:rPr>
              <a:t>This last stage of the review is important to us, and local reviewers have definitely had an impact on many of the awards – or lack of awards. </a:t>
            </a:r>
          </a:p>
          <a:p>
            <a:endParaRPr lang="en-US" dirty="0"/>
          </a:p>
        </p:txBody>
      </p:sp>
      <p:sp>
        <p:nvSpPr>
          <p:cNvPr id="4" name="Slide Number Placeholder 3"/>
          <p:cNvSpPr>
            <a:spLocks noGrp="1"/>
          </p:cNvSpPr>
          <p:nvPr>
            <p:ph type="sldNum" sz="quarter" idx="10"/>
          </p:nvPr>
        </p:nvSpPr>
        <p:spPr/>
        <p:txBody>
          <a:bodyPr/>
          <a:lstStyle/>
          <a:p>
            <a:fld id="{3D835095-6014-4C01-B5ED-8AEAD0C2302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1600202"/>
            <a:ext cx="21018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9400" y="1600202"/>
            <a:ext cx="615315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baseline="0">
                <a:latin typeface="Arial Narrow" pitchFamily="34" charset="0"/>
              </a:defRPr>
            </a:lvl1pPr>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lvl1pPr>
              <a:buFont typeface="Georgia" pitchFamily="18" charset="0"/>
              <a:buChar char="»"/>
              <a:defRPr baseline="0">
                <a:latin typeface="Georgia" pitchFamily="18" charset="0"/>
              </a:defRPr>
            </a:lvl1pPr>
            <a:lvl2pPr>
              <a:defRPr baseline="0">
                <a:latin typeface="Georgia" pitchFamily="18" charset="0"/>
              </a:defRPr>
            </a:lvl2pPr>
            <a:lvl3pPr>
              <a:defRPr baseline="0">
                <a:latin typeface="Georgia" pitchFamily="18" charset="0"/>
              </a:defRPr>
            </a:lvl3pPr>
            <a:lvl4pPr>
              <a:defRPr baseline="0">
                <a:latin typeface="Georgia" pitchFamily="18" charset="0"/>
              </a:defRPr>
            </a:lvl4pPr>
            <a:lvl5pPr>
              <a:defRPr baseline="0">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baseline="0">
                <a:latin typeface="Georgia"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baseline="0">
                <a:latin typeface="Georgia"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6" y="1600200"/>
            <a:ext cx="2105025" cy="4533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1" y="1600200"/>
            <a:ext cx="6162675" cy="45339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buFont typeface="Georgia" pitchFamily="18" charset="0"/>
              <a:buChar char="»"/>
              <a:defRPr sz="2800" baseline="0">
                <a:latin typeface="Georgia" pitchFamily="18" charset="0"/>
              </a:defRPr>
            </a:lvl1pPr>
            <a:lvl2pPr>
              <a:buFont typeface="Georgia" pitchFamily="18" charset="0"/>
              <a:buChar cha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buFont typeface="Georgia" pitchFamily="18" charset="0"/>
              <a:buChar char="»"/>
              <a:defRPr sz="2800" baseline="0">
                <a:latin typeface="Georgia" pitchFamily="18" charset="0"/>
              </a:defRPr>
            </a:lvl1pPr>
            <a:lvl2pPr>
              <a:defRPr sz="2400" baseline="0">
                <a:latin typeface="Georgia" pitchFamily="18" charset="0"/>
              </a:defRPr>
            </a:lvl2pPr>
            <a:lvl3pPr>
              <a:defRPr sz="2000" baseline="0">
                <a:latin typeface="Georgia" pitchFamily="18" charset="0"/>
              </a:defRPr>
            </a:lvl3pPr>
            <a:lvl4pPr>
              <a:defRPr sz="1800" baseline="0">
                <a:latin typeface="Georgia" pitchFamily="18" charset="0"/>
              </a:defRPr>
            </a:lvl4pPr>
            <a:lvl5pPr>
              <a:defRPr sz="1800" baseline="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8000"/>
            <a:ext cx="42291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67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955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1" y="266700"/>
            <a:ext cx="18351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53530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00850" y="1778000"/>
            <a:ext cx="207645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266700"/>
            <a:ext cx="2152650" cy="6311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6700" y="266700"/>
            <a:ext cx="6305550" cy="6311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9400" y="3835400"/>
            <a:ext cx="8115300" cy="749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rtl="0" fontAlgn="base">
        <a:spcBef>
          <a:spcPct val="0"/>
        </a:spcBef>
        <a:spcAft>
          <a:spcPct val="0"/>
        </a:spcAft>
        <a:defRPr sz="48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266701"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2050"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marL="4699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1pPr>
      <a:lvl2pPr marL="8128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2pPr>
      <a:lvl3pPr marL="11557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3pPr>
      <a:lvl4pPr marL="15113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4pPr>
      <a:lvl5pPr marL="1854200" indent="-254000" algn="l" rtl="0" fontAlgn="base">
        <a:spcBef>
          <a:spcPts val="400"/>
        </a:spcBef>
        <a:spcAft>
          <a:spcPct val="0"/>
        </a:spcAft>
        <a:buClr>
          <a:srgbClr val="000000"/>
        </a:buClr>
        <a:buSzPct val="100000"/>
        <a:buFont typeface="Arial" pitchFamily="34" charset="0"/>
        <a:buChar char="»"/>
        <a:defRPr sz="2800" baseline="0">
          <a:solidFill>
            <a:schemeClr val="tx1"/>
          </a:solidFill>
          <a:latin typeface="Georgia" pitchFamily="18" charset="0"/>
          <a:ea typeface="+mn-ea"/>
          <a:cs typeface="+mn-cs"/>
          <a:sym typeface="Arial" charset="0"/>
        </a:defRPr>
      </a:lvl5pPr>
      <a:lvl6pPr marL="23114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27686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32258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3683000" indent="-2540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266700" y="3975100"/>
            <a:ext cx="8115300" cy="21590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fontAlgn="base">
        <a:spcBef>
          <a:spcPct val="0"/>
        </a:spcBef>
        <a:spcAft>
          <a:spcPct val="0"/>
        </a:spcAft>
        <a:defRPr sz="4500" b="1" cap="all" baseline="0">
          <a:solidFill>
            <a:srgbClr val="FFFFFF"/>
          </a:solidFill>
          <a:latin typeface="Arial Narrow" pitchFamily="34" charset="0"/>
          <a:ea typeface="+mj-ea"/>
          <a:cs typeface="+mj-cs"/>
          <a:sym typeface="Arial" charset="0"/>
        </a:defRPr>
      </a:lvl1pPr>
      <a:lvl2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5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rtl="0" fontAlgn="base">
        <a:spcBef>
          <a:spcPct val="0"/>
        </a:spcBef>
        <a:spcAft>
          <a:spcPct val="0"/>
        </a:spcAft>
        <a:defRPr sz="4800" b="1">
          <a:solidFill>
            <a:srgbClr val="FFFFFF"/>
          </a:solidFill>
          <a:latin typeface="+mj-lt"/>
          <a:ea typeface="+mj-ea"/>
          <a:cs typeface="+mj-cs"/>
          <a:sym typeface="Arial" charset="0"/>
        </a:defRPr>
      </a:lvl1pPr>
      <a:lvl2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800" b="1">
          <a:solidFill>
            <a:srgbClr val="FFFFFF"/>
          </a:solidFill>
          <a:latin typeface="Arial" charset="0"/>
          <a:ea typeface="ヒラギノ角ゴ ProN W6" charset="-128"/>
          <a:cs typeface="ヒラギノ角ゴ ProN W6" charset="-128"/>
          <a:sym typeface="Arial" charset="0"/>
        </a:defRPr>
      </a:lvl9pPr>
    </p:titleStyle>
    <p:bodyStyle>
      <a:lvl1pPr marL="342900" indent="-342900" algn="ctr" rtl="0" fontAlgn="base">
        <a:spcBef>
          <a:spcPct val="0"/>
        </a:spcBef>
        <a:spcAft>
          <a:spcPct val="0"/>
        </a:spcAft>
        <a:buClr>
          <a:srgbClr val="000000"/>
        </a:buClr>
        <a:buSzPct val="100000"/>
        <a:buFont typeface="Arial" charset="0"/>
        <a:buChar char="•"/>
        <a:defRPr sz="3200">
          <a:solidFill>
            <a:schemeClr val="tx1"/>
          </a:solidFill>
          <a:latin typeface="+mn-lt"/>
          <a:ea typeface="+mn-ea"/>
          <a:cs typeface="+mn-cs"/>
          <a:sym typeface="Arial" charset="0"/>
        </a:defRPr>
      </a:lvl1pPr>
      <a:lvl2pPr marL="742950" indent="-285750" algn="ctr" rtl="0" fontAlgn="base">
        <a:spcBef>
          <a:spcPct val="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2pPr>
      <a:lvl3pPr marL="1143000" indent="-228600" algn="ctr" rtl="0" fontAlgn="base">
        <a:spcBef>
          <a:spcPct val="0"/>
        </a:spcBef>
        <a:spcAft>
          <a:spcPct val="0"/>
        </a:spcAft>
        <a:buClr>
          <a:srgbClr val="000000"/>
        </a:buClr>
        <a:buSzPct val="100000"/>
        <a:buFont typeface="Arial" charset="0"/>
        <a:buChar char="•"/>
        <a:defRPr sz="2400">
          <a:solidFill>
            <a:schemeClr val="tx1"/>
          </a:solidFill>
          <a:latin typeface="+mn-lt"/>
          <a:ea typeface="+mn-ea"/>
          <a:cs typeface="+mn-cs"/>
          <a:sym typeface="Arial" charset="0"/>
        </a:defRPr>
      </a:lvl3pPr>
      <a:lvl4pPr marL="1600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4pPr>
      <a:lvl5pPr marL="20574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5pPr>
      <a:lvl6pPr marL="25146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718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4290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86200" indent="-228600" algn="ctr" rtl="0" fontAlgn="base">
        <a:spcBef>
          <a:spcPct val="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266701"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5122" name="Rectangle 2"/>
          <p:cNvSpPr>
            <a:spLocks noGrp="1" noChangeArrowheads="1"/>
          </p:cNvSpPr>
          <p:nvPr>
            <p:ph type="body" idx="1"/>
          </p:nvPr>
        </p:nvSpPr>
        <p:spPr bwMode="auto">
          <a:xfrm>
            <a:off x="266700" y="1778000"/>
            <a:ext cx="86106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5123"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sz="3200"/>
          </a:p>
        </p:txBody>
      </p:sp>
      <p:pic>
        <p:nvPicPr>
          <p:cNvPr id="5124" name="Picture 4"/>
          <p:cNvPicPr>
            <a:picLocks noChangeAspect="1" noChangeArrowheads="1"/>
          </p:cNvPicPr>
          <p:nvPr/>
        </p:nvPicPr>
        <p:blipFill>
          <a:blip r:embed="rId13"/>
          <a:srcRect/>
          <a:stretch>
            <a:fillRect/>
          </a:stretch>
        </p:blipFill>
        <p:spPr bwMode="auto">
          <a:xfrm>
            <a:off x="7632701"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1pPr>
      <a:lvl2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2pPr>
      <a:lvl3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3pPr>
      <a:lvl4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4pPr>
      <a:lvl5pPr algn="l" rtl="0" fontAlgn="base">
        <a:spcBef>
          <a:spcPts val="400"/>
        </a:spcBef>
        <a:spcAft>
          <a:spcPct val="0"/>
        </a:spcAft>
        <a:buFont typeface="Arial" pitchFamily="34" charset="0"/>
        <a:buChar char="»"/>
        <a:defRPr sz="2800" baseline="0">
          <a:solidFill>
            <a:schemeClr val="tx1"/>
          </a:solidFill>
          <a:latin typeface="Georgia" pitchFamily="18" charset="0"/>
          <a:ea typeface="+mn-ea"/>
          <a:cs typeface="+mn-cs"/>
          <a:sym typeface="Arial" charset="0"/>
        </a:defRPr>
      </a:lvl5pPr>
      <a:lvl6pPr marL="457200" algn="l" rtl="0" fontAlgn="base">
        <a:spcBef>
          <a:spcPts val="400"/>
        </a:spcBef>
        <a:spcAft>
          <a:spcPct val="0"/>
        </a:spcAft>
        <a:defRPr sz="2800">
          <a:solidFill>
            <a:schemeClr val="tx1"/>
          </a:solidFill>
          <a:latin typeface="+mn-lt"/>
          <a:ea typeface="+mn-ea"/>
          <a:cs typeface="+mn-cs"/>
          <a:sym typeface="Arial" charset="0"/>
        </a:defRPr>
      </a:lvl6pPr>
      <a:lvl7pPr marL="914400" algn="l" rtl="0" fontAlgn="base">
        <a:spcBef>
          <a:spcPts val="400"/>
        </a:spcBef>
        <a:spcAft>
          <a:spcPct val="0"/>
        </a:spcAft>
        <a:defRPr sz="2800">
          <a:solidFill>
            <a:schemeClr val="tx1"/>
          </a:solidFill>
          <a:latin typeface="+mn-lt"/>
          <a:ea typeface="+mn-ea"/>
          <a:cs typeface="+mn-cs"/>
          <a:sym typeface="Arial" charset="0"/>
        </a:defRPr>
      </a:lvl7pPr>
      <a:lvl8pPr marL="1371600" algn="l" rtl="0" fontAlgn="base">
        <a:spcBef>
          <a:spcPts val="400"/>
        </a:spcBef>
        <a:spcAft>
          <a:spcPct val="0"/>
        </a:spcAft>
        <a:defRPr sz="2800">
          <a:solidFill>
            <a:schemeClr val="tx1"/>
          </a:solidFill>
          <a:latin typeface="+mn-lt"/>
          <a:ea typeface="+mn-ea"/>
          <a:cs typeface="+mn-cs"/>
          <a:sym typeface="Arial" charset="0"/>
        </a:defRPr>
      </a:lvl8pPr>
      <a:lvl9pPr marL="1828800" algn="l" rtl="0" fontAlgn="base">
        <a:spcBef>
          <a:spcPts val="400"/>
        </a:spcBef>
        <a:spcAft>
          <a:spcPct val="0"/>
        </a:spcAft>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266701"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6146" name="Rectangle 2"/>
          <p:cNvSpPr>
            <a:spLocks noGrp="1" noChangeArrowheads="1"/>
          </p:cNvSpPr>
          <p:nvPr>
            <p:ph type="body" idx="1"/>
          </p:nvPr>
        </p:nvSpPr>
        <p:spPr bwMode="auto">
          <a:xfrm>
            <a:off x="2667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6147"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sz="3200"/>
          </a:p>
        </p:txBody>
      </p:sp>
      <p:pic>
        <p:nvPicPr>
          <p:cNvPr id="6148" name="Picture 4"/>
          <p:cNvPicPr>
            <a:picLocks noChangeAspect="1" noChangeArrowheads="1"/>
          </p:cNvPicPr>
          <p:nvPr/>
        </p:nvPicPr>
        <p:blipFill>
          <a:blip r:embed="rId13"/>
          <a:srcRect/>
          <a:stretch>
            <a:fillRect/>
          </a:stretch>
        </p:blipFill>
        <p:spPr bwMode="auto">
          <a:xfrm>
            <a:off x="7632701"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266701" y="266700"/>
            <a:ext cx="7340600" cy="13843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p>
            <a:pPr lvl="0"/>
            <a:r>
              <a:rPr lang="en-US" dirty="0">
                <a:sym typeface="Arial" charset="0"/>
              </a:rPr>
              <a:t>Click to edit Master title style</a:t>
            </a:r>
          </a:p>
        </p:txBody>
      </p:sp>
      <p:sp>
        <p:nvSpPr>
          <p:cNvPr id="7170" name="Rectangle 2"/>
          <p:cNvSpPr>
            <a:spLocks noGrp="1" noChangeArrowheads="1"/>
          </p:cNvSpPr>
          <p:nvPr>
            <p:ph type="body" idx="1"/>
          </p:nvPr>
        </p:nvSpPr>
        <p:spPr bwMode="auto">
          <a:xfrm>
            <a:off x="4572000" y="1778000"/>
            <a:ext cx="4305300" cy="48006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dirty="0">
                <a:sym typeface="Arial" charset="0"/>
              </a:rPr>
              <a:t>Click to edit Master text styles</a:t>
            </a:r>
          </a:p>
          <a:p>
            <a:pPr lvl="1"/>
            <a:r>
              <a:rPr lang="en-US" dirty="0">
                <a:sym typeface="Arial" charset="0"/>
              </a:rPr>
              <a:t>Second level</a:t>
            </a:r>
          </a:p>
          <a:p>
            <a:pPr lvl="2"/>
            <a:r>
              <a:rPr lang="en-US" dirty="0">
                <a:sym typeface="Arial" charset="0"/>
              </a:rPr>
              <a:t>Third level</a:t>
            </a:r>
          </a:p>
          <a:p>
            <a:pPr lvl="3"/>
            <a:r>
              <a:rPr lang="en-US" dirty="0">
                <a:sym typeface="Arial" charset="0"/>
              </a:rPr>
              <a:t>Fourth level</a:t>
            </a:r>
          </a:p>
          <a:p>
            <a:pPr lvl="4"/>
            <a:r>
              <a:rPr lang="en-US" dirty="0">
                <a:sym typeface="Arial" charset="0"/>
              </a:rPr>
              <a:t>Fifth level</a:t>
            </a:r>
          </a:p>
        </p:txBody>
      </p:sp>
      <p:sp>
        <p:nvSpPr>
          <p:cNvPr id="7171" name="Rectangle 3"/>
          <p:cNvSpPr>
            <a:spLocks/>
          </p:cNvSpPr>
          <p:nvPr/>
        </p:nvSpPr>
        <p:spPr bwMode="auto">
          <a:xfrm>
            <a:off x="-825500" y="-800100"/>
            <a:ext cx="10058400" cy="9271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sz="3200"/>
          </a:p>
        </p:txBody>
      </p:sp>
      <p:pic>
        <p:nvPicPr>
          <p:cNvPr id="7172" name="Picture 4"/>
          <p:cNvPicPr>
            <a:picLocks noChangeAspect="1" noChangeArrowheads="1"/>
          </p:cNvPicPr>
          <p:nvPr/>
        </p:nvPicPr>
        <p:blipFill>
          <a:blip r:embed="rId13"/>
          <a:srcRect/>
          <a:stretch>
            <a:fillRect/>
          </a:stretch>
        </p:blipFill>
        <p:spPr bwMode="auto">
          <a:xfrm>
            <a:off x="7632701" y="215900"/>
            <a:ext cx="1296988" cy="1346200"/>
          </a:xfrm>
          <a:prstGeom prst="rect">
            <a:avLst/>
          </a:prstGeom>
          <a:noFill/>
          <a:ln w="12700">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p:titleStyle>
    <p:bodyStyle>
      <a:lvl1pPr algn="l" rtl="0" fontAlgn="base">
        <a:spcBef>
          <a:spcPts val="400"/>
        </a:spcBef>
        <a:spcAft>
          <a:spcPct val="0"/>
        </a:spcAft>
        <a:buFont typeface="Georgia" pitchFamily="18" charset="0"/>
        <a:buChar char="»"/>
        <a:defRPr sz="2800" baseline="0">
          <a:solidFill>
            <a:schemeClr val="tx1"/>
          </a:solidFill>
          <a:latin typeface="Georgia" pitchFamily="18" charset="0"/>
          <a:ea typeface="+mn-ea"/>
          <a:cs typeface="+mn-cs"/>
          <a:sym typeface="Arial" charset="0"/>
        </a:defRPr>
      </a:lvl1pPr>
      <a:lvl2pPr marL="279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2pPr>
      <a:lvl3pPr marL="406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3pPr>
      <a:lvl4pPr marL="533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4pPr>
      <a:lvl5pPr marL="660400" indent="-279400" algn="l" rtl="0" fontAlgn="base">
        <a:spcBef>
          <a:spcPts val="400"/>
        </a:spcBef>
        <a:spcAft>
          <a:spcPct val="0"/>
        </a:spcAft>
        <a:buClr>
          <a:srgbClr val="000000"/>
        </a:buClr>
        <a:buSzPct val="100000"/>
        <a:buFont typeface="Georgia" pitchFamily="18" charset="0"/>
        <a:buChar char="»"/>
        <a:defRPr sz="2800" baseline="0">
          <a:solidFill>
            <a:schemeClr val="tx1"/>
          </a:solidFill>
          <a:latin typeface="Georgia" pitchFamily="18" charset="0"/>
          <a:ea typeface="+mn-ea"/>
          <a:cs typeface="+mn-cs"/>
          <a:sym typeface="Arial" charset="0"/>
        </a:defRPr>
      </a:lvl5pPr>
      <a:lvl6pPr marL="11176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6pPr>
      <a:lvl7pPr marL="15748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7pPr>
      <a:lvl8pPr marL="20320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8pPr>
      <a:lvl9pPr marL="2489200" indent="-279400" algn="l" rtl="0" fontAlgn="base">
        <a:spcBef>
          <a:spcPts val="400"/>
        </a:spcBef>
        <a:spcAft>
          <a:spcPct val="0"/>
        </a:spcAft>
        <a:buClr>
          <a:srgbClr val="000000"/>
        </a:buClr>
        <a:buSzPct val="100000"/>
        <a:buFont typeface="Arial" charset="0"/>
        <a:buChar char="•"/>
        <a:defRPr sz="28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279400" y="4635500"/>
            <a:ext cx="6477000" cy="355600"/>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2500" dirty="0">
                <a:solidFill>
                  <a:srgbClr val="FFFFFF"/>
                </a:solidFill>
                <a:latin typeface="Georgia" charset="0"/>
                <a:ea typeface="Georgia" charset="0"/>
                <a:cs typeface="Georgia" charset="0"/>
                <a:sym typeface="Georgia" charset="0"/>
              </a:rPr>
              <a:t>[Insert name, affiliation and date]</a:t>
            </a:r>
          </a:p>
        </p:txBody>
      </p:sp>
      <p:pic>
        <p:nvPicPr>
          <p:cNvPr id="8194" name="Picture 2"/>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8195" name="Picture 3"/>
          <p:cNvPicPr>
            <a:picLocks noChangeAspect="1" noChangeArrowheads="1"/>
          </p:cNvPicPr>
          <p:nvPr/>
        </p:nvPicPr>
        <p:blipFill>
          <a:blip r:embed="rId4"/>
          <a:srcRect/>
          <a:stretch>
            <a:fillRect/>
          </a:stretch>
        </p:blipFill>
        <p:spPr bwMode="auto">
          <a:xfrm>
            <a:off x="258763" y="6172202"/>
            <a:ext cx="8572500" cy="411163"/>
          </a:xfrm>
          <a:prstGeom prst="rect">
            <a:avLst/>
          </a:prstGeom>
          <a:noFill/>
          <a:ln w="12700">
            <a:noFill/>
            <a:miter lim="800000"/>
            <a:headEnd/>
            <a:tailEnd/>
          </a:ln>
        </p:spPr>
      </p:pic>
      <p:pic>
        <p:nvPicPr>
          <p:cNvPr id="8196" name="Picture 4"/>
          <p:cNvPicPr>
            <a:picLocks noChangeAspect="1" noChangeArrowheads="1"/>
          </p:cNvPicPr>
          <p:nvPr/>
        </p:nvPicPr>
        <p:blipFill>
          <a:blip r:embed="rId5"/>
          <a:srcRect/>
          <a:stretch>
            <a:fillRect/>
          </a:stretch>
        </p:blipFill>
        <p:spPr bwMode="auto">
          <a:xfrm>
            <a:off x="266700" y="-12700"/>
            <a:ext cx="2540000" cy="2905125"/>
          </a:xfrm>
          <a:prstGeom prst="rect">
            <a:avLst/>
          </a:prstGeom>
          <a:noFill/>
          <a:ln w="12700">
            <a:noFill/>
            <a:miter lim="800000"/>
            <a:headEnd/>
            <a:tailEnd/>
          </a:ln>
        </p:spPr>
      </p:pic>
      <p:sp>
        <p:nvSpPr>
          <p:cNvPr id="8197" name="Rectangle 5"/>
          <p:cNvSpPr>
            <a:spLocks/>
          </p:cNvSpPr>
          <p:nvPr/>
        </p:nvSpPr>
        <p:spPr bwMode="auto">
          <a:xfrm>
            <a:off x="9779000" y="2578100"/>
            <a:ext cx="1409700" cy="1244600"/>
          </a:xfrm>
          <a:prstGeom prst="rect">
            <a:avLst/>
          </a:prstGeom>
          <a:solidFill>
            <a:schemeClr val="accent1"/>
          </a:solidFill>
          <a:ln w="25400">
            <a:noFill/>
            <a:miter lim="800000"/>
            <a:headEnd type="none" w="med" len="med"/>
            <a:tailEnd type="none" w="med" len="med"/>
          </a:ln>
        </p:spPr>
        <p:txBody>
          <a:bodyPr lIns="0" tIns="0" rIns="0" bIns="0">
            <a:prstTxWarp prst="textNoShape">
              <a:avLst/>
            </a:prstTxWarp>
          </a:bodyPr>
          <a:lstStyle/>
          <a:p>
            <a:endParaRPr lang="en-US"/>
          </a:p>
        </p:txBody>
      </p:sp>
      <p:sp>
        <p:nvSpPr>
          <p:cNvPr id="8198" name="Rectangle 6"/>
          <p:cNvSpPr>
            <a:spLocks noGrp="1" noChangeArrowheads="1"/>
          </p:cNvSpPr>
          <p:nvPr>
            <p:ph type="title"/>
          </p:nvPr>
        </p:nvSpPr>
        <p:spPr>
          <a:ln/>
        </p:spPr>
        <p:txBody>
          <a:bodyPr/>
          <a:lstStyle/>
          <a:p>
            <a:r>
              <a:rPr lang="en-US" sz="3200" dirty="0"/>
              <a:t>Creating a bicycle friendly community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505200" y="2895600"/>
            <a:ext cx="990600" cy="457200"/>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2800" b="1" dirty="0">
              <a:latin typeface="Lucida Grande" charset="0"/>
              <a:sym typeface="Lucida Grande" charset="0"/>
            </a:endParaRPr>
          </a:p>
        </p:txBody>
      </p:sp>
      <p:sp>
        <p:nvSpPr>
          <p:cNvPr id="9" name="Rectangle 8"/>
          <p:cNvSpPr/>
          <p:nvPr/>
        </p:nvSpPr>
        <p:spPr>
          <a:xfrm>
            <a:off x="7115937" y="1905001"/>
            <a:ext cx="184731" cy="584775"/>
          </a:xfrm>
          <a:prstGeom prst="rect">
            <a:avLst/>
          </a:prstGeom>
          <a:solidFill>
            <a:schemeClr val="bg1"/>
          </a:solidFill>
        </p:spPr>
        <p:txBody>
          <a:bodyPr wrap="none">
            <a:spAutoFit/>
          </a:bodyPr>
          <a:lstStyle/>
          <a:p>
            <a:endParaRPr lang="en-US" b="1" dirty="0">
              <a:latin typeface="Lucida Grande" charset="0"/>
              <a:sym typeface="Lucida Grande" charset="0"/>
            </a:endParaRPr>
          </a:p>
        </p:txBody>
      </p:sp>
      <p:sp>
        <p:nvSpPr>
          <p:cNvPr id="12" name="Rectangle 1">
            <a:extLst>
              <a:ext uri="{FF2B5EF4-FFF2-40B4-BE49-F238E27FC236}">
                <a16:creationId xmlns:a16="http://schemas.microsoft.com/office/drawing/2014/main" id="{0B88F2DE-9B6E-3144-AEA6-C08E8EED1D05}"/>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pic>
        <p:nvPicPr>
          <p:cNvPr id="13" name="Picture 12">
            <a:extLst>
              <a:ext uri="{FF2B5EF4-FFF2-40B4-BE49-F238E27FC236}">
                <a16:creationId xmlns:a16="http://schemas.microsoft.com/office/drawing/2014/main" id="{6D98AD15-70CD-6A4C-93AC-56BAF95812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 y="152400"/>
            <a:ext cx="9003567" cy="6553200"/>
          </a:xfrm>
          <a:prstGeom prst="rect">
            <a:avLst/>
          </a:prstGeom>
        </p:spPr>
      </p:pic>
    </p:spTree>
    <p:extLst>
      <p:ext uri="{BB962C8B-B14F-4D97-AF65-F5344CB8AC3E}">
        <p14:creationId xmlns:p14="http://schemas.microsoft.com/office/powerpoint/2010/main" val="1463006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Benefits of applying</a:t>
            </a:r>
          </a:p>
        </p:txBody>
      </p:sp>
      <p:sp>
        <p:nvSpPr>
          <p:cNvPr id="9220" name="Rectangle 4"/>
          <p:cNvSpPr>
            <a:spLocks noGrp="1" noChangeArrowheads="1"/>
          </p:cNvSpPr>
          <p:nvPr>
            <p:ph type="body" idx="1"/>
          </p:nvPr>
        </p:nvSpPr>
        <p:spPr>
          <a:xfrm>
            <a:off x="266700" y="1371600"/>
            <a:ext cx="4381500" cy="5207000"/>
          </a:xfrm>
          <a:ln/>
        </p:spPr>
        <p:txBody>
          <a:bodyPr anchor="ctr"/>
          <a:lstStyle/>
          <a:p>
            <a:pPr>
              <a:buClrTx/>
              <a:buNone/>
            </a:pPr>
            <a:r>
              <a:rPr lang="en-US" sz="2400" dirty="0"/>
              <a:t>“We knew this recognition would be important to our civic and business leaders, and that the metrics set out in the League’s application would be important measures for us.”</a:t>
            </a:r>
          </a:p>
          <a:p>
            <a:pPr>
              <a:buClrTx/>
              <a:buNone/>
            </a:pPr>
            <a:r>
              <a:rPr lang="en-US" sz="2400" dirty="0"/>
              <a:t>- </a:t>
            </a:r>
            <a:r>
              <a:rPr lang="en-US" sz="2000" b="1" dirty="0"/>
              <a:t>Allan Crawford, Bike Long Beach</a:t>
            </a:r>
          </a:p>
        </p:txBody>
      </p:sp>
      <p:pic>
        <p:nvPicPr>
          <p:cNvPr id="6" name="Picture 2" descr="S:\Bicycle Friendly America\Outreach\Revised BFA brochure\Revised BFA brochure for Carey\Additional photos\BFC- Long Beach.jpg"/>
          <p:cNvPicPr>
            <a:picLocks noChangeAspect="1" noChangeArrowheads="1"/>
          </p:cNvPicPr>
          <p:nvPr/>
        </p:nvPicPr>
        <p:blipFill>
          <a:blip r:embed="rId4" cstate="screen"/>
          <a:srcRect/>
          <a:stretch>
            <a:fillRect/>
          </a:stretch>
        </p:blipFill>
        <p:spPr bwMode="auto">
          <a:xfrm>
            <a:off x="5334002" y="1600200"/>
            <a:ext cx="3393857" cy="4800600"/>
          </a:xfrm>
          <a:prstGeom prst="rect">
            <a:avLst/>
          </a:prstGeom>
          <a:noFill/>
        </p:spPr>
      </p:pic>
      <p:sp>
        <p:nvSpPr>
          <p:cNvPr id="8" name="TextBox 7"/>
          <p:cNvSpPr txBox="1"/>
          <p:nvPr/>
        </p:nvSpPr>
        <p:spPr>
          <a:xfrm>
            <a:off x="7010402" y="6400800"/>
            <a:ext cx="1800493" cy="261610"/>
          </a:xfrm>
          <a:prstGeom prst="rect">
            <a:avLst/>
          </a:prstGeom>
          <a:noFill/>
        </p:spPr>
        <p:txBody>
          <a:bodyPr wrap="none" rtlCol="0">
            <a:spAutoFit/>
          </a:bodyPr>
          <a:lstStyle/>
          <a:p>
            <a:r>
              <a:rPr lang="en-US" sz="1100" cap="all" dirty="0">
                <a:latin typeface="Arial Narrow" pitchFamily="34" charset="0"/>
              </a:rPr>
              <a:t>Photo:  Allan  Crawford</a:t>
            </a:r>
          </a:p>
        </p:txBody>
      </p:sp>
      <p:sp>
        <p:nvSpPr>
          <p:cNvPr id="9" name="Rectangle 1">
            <a:extLst>
              <a:ext uri="{FF2B5EF4-FFF2-40B4-BE49-F238E27FC236}">
                <a16:creationId xmlns:a16="http://schemas.microsoft.com/office/drawing/2014/main" id="{81BE8DD9-61CF-B540-9187-688851F6C236}"/>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Get started</a:t>
            </a:r>
            <a:br>
              <a:rPr lang="en-US" dirty="0"/>
            </a:br>
            <a:r>
              <a:rPr lang="en-US" sz="2800" dirty="0"/>
              <a:t>Visit </a:t>
            </a:r>
            <a:r>
              <a:rPr lang="en-US" sz="2800" dirty="0" err="1"/>
              <a:t>bikeleague.org</a:t>
            </a:r>
            <a:r>
              <a:rPr lang="en-US" sz="2800" dirty="0"/>
              <a:t>/community</a:t>
            </a:r>
            <a:endParaRPr lang="en-US" dirty="0"/>
          </a:p>
        </p:txBody>
      </p:sp>
      <p:sp>
        <p:nvSpPr>
          <p:cNvPr id="9220" name="Rectangle 4"/>
          <p:cNvSpPr>
            <a:spLocks noGrp="1" noChangeArrowheads="1"/>
          </p:cNvSpPr>
          <p:nvPr>
            <p:ph type="body" idx="1"/>
          </p:nvPr>
        </p:nvSpPr>
        <p:spPr>
          <a:xfrm>
            <a:off x="266700" y="1676400"/>
            <a:ext cx="4991100" cy="4902200"/>
          </a:xfrm>
          <a:ln/>
        </p:spPr>
        <p:txBody>
          <a:bodyPr/>
          <a:lstStyle/>
          <a:p>
            <a:pPr>
              <a:buClrTx/>
              <a:buNone/>
            </a:pPr>
            <a:endParaRPr lang="en-US" sz="2400" dirty="0"/>
          </a:p>
          <a:p>
            <a:pPr>
              <a:buClrTx/>
            </a:pPr>
            <a:r>
              <a:rPr lang="en-US" sz="2400" dirty="0"/>
              <a:t>Review Getting Started Guide</a:t>
            </a:r>
          </a:p>
          <a:p>
            <a:pPr>
              <a:buClrTx/>
            </a:pPr>
            <a:r>
              <a:rPr lang="en-US" sz="2400" dirty="0"/>
              <a:t>Use BFC Scorecard for self-assessment </a:t>
            </a:r>
          </a:p>
          <a:p>
            <a:pPr>
              <a:buClrTx/>
            </a:pPr>
            <a:r>
              <a:rPr lang="en-US" sz="2400" dirty="0"/>
              <a:t>Review the application and resources </a:t>
            </a:r>
          </a:p>
          <a:p>
            <a:pPr>
              <a:buClrTx/>
            </a:pPr>
            <a:r>
              <a:rPr lang="en-US" sz="2400" dirty="0"/>
              <a:t>Coordinate with your local bicycle group(s) and contact </a:t>
            </a:r>
            <a:br>
              <a:rPr lang="en-US" sz="2400" dirty="0"/>
            </a:br>
            <a:r>
              <a:rPr lang="en-US" sz="2400" dirty="0"/>
              <a:t>staff for assistance</a:t>
            </a:r>
          </a:p>
          <a:p>
            <a:pPr>
              <a:buClrTx/>
            </a:pPr>
            <a:endParaRPr lang="en-US" dirty="0"/>
          </a:p>
          <a:p>
            <a:pPr>
              <a:buClrTx/>
            </a:pPr>
            <a:endParaRPr lang="en-US" dirty="0"/>
          </a:p>
        </p:txBody>
      </p:sp>
      <p:pic>
        <p:nvPicPr>
          <p:cNvPr id="7" name="Picture 6"/>
          <p:cNvPicPr/>
          <p:nvPr/>
        </p:nvPicPr>
        <p:blipFill>
          <a:blip r:embed="rId4"/>
          <a:srcRect l="61699" t="12863" r="962" b="4149"/>
          <a:stretch>
            <a:fillRect/>
          </a:stretch>
        </p:blipFill>
        <p:spPr bwMode="auto">
          <a:xfrm>
            <a:off x="5238750" y="1752600"/>
            <a:ext cx="3905250" cy="3962400"/>
          </a:xfrm>
          <a:prstGeom prst="rect">
            <a:avLst/>
          </a:prstGeom>
          <a:noFill/>
          <a:ln w="9525">
            <a:noFill/>
            <a:miter lim="800000"/>
            <a:headEnd/>
            <a:tailEnd/>
          </a:ln>
        </p:spPr>
      </p:pic>
      <p:sp>
        <p:nvSpPr>
          <p:cNvPr id="8" name="Rectangle 1">
            <a:extLst>
              <a:ext uri="{FF2B5EF4-FFF2-40B4-BE49-F238E27FC236}">
                <a16:creationId xmlns:a16="http://schemas.microsoft.com/office/drawing/2014/main" id="{8CCD1D05-67A5-8543-AB10-A5966D868EDC}"/>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Online Application</a:t>
            </a:r>
            <a:br>
              <a:rPr lang="en-US" dirty="0"/>
            </a:br>
            <a:r>
              <a:rPr lang="en-US" sz="2800" dirty="0"/>
              <a:t>Visit </a:t>
            </a:r>
            <a:r>
              <a:rPr lang="en-US" sz="2800" dirty="0" err="1"/>
              <a:t>apply.bikeleague.org</a:t>
            </a:r>
            <a:endParaRPr lang="en-US" dirty="0"/>
          </a:p>
        </p:txBody>
      </p:sp>
      <p:sp>
        <p:nvSpPr>
          <p:cNvPr id="9" name="Rectangle 1">
            <a:extLst>
              <a:ext uri="{FF2B5EF4-FFF2-40B4-BE49-F238E27FC236}">
                <a16:creationId xmlns:a16="http://schemas.microsoft.com/office/drawing/2014/main" id="{42347471-2E68-C54E-86D3-EFB009C3DF00}"/>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pic>
        <p:nvPicPr>
          <p:cNvPr id="10" name="Picture 9">
            <a:extLst>
              <a:ext uri="{FF2B5EF4-FFF2-40B4-BE49-F238E27FC236}">
                <a16:creationId xmlns:a16="http://schemas.microsoft.com/office/drawing/2014/main" id="{CAAA8D62-07B2-0F4E-941A-1CD29A5D08BA}"/>
              </a:ext>
            </a:extLst>
          </p:cNvPr>
          <p:cNvPicPr>
            <a:picLocks noChangeAspect="1"/>
          </p:cNvPicPr>
          <p:nvPr/>
        </p:nvPicPr>
        <p:blipFill rotWithShape="1">
          <a:blip r:embed="rId4"/>
          <a:srcRect b="19352"/>
          <a:stretch/>
        </p:blipFill>
        <p:spPr>
          <a:xfrm>
            <a:off x="12032" y="1676343"/>
            <a:ext cx="9131968" cy="2670824"/>
          </a:xfrm>
          <a:prstGeom prst="rect">
            <a:avLst/>
          </a:prstGeom>
        </p:spPr>
      </p:pic>
      <p:pic>
        <p:nvPicPr>
          <p:cNvPr id="12" name="Picture 11">
            <a:extLst>
              <a:ext uri="{FF2B5EF4-FFF2-40B4-BE49-F238E27FC236}">
                <a16:creationId xmlns:a16="http://schemas.microsoft.com/office/drawing/2014/main" id="{E15A55C4-9512-4F44-B784-3FC12C62EA0C}"/>
              </a:ext>
            </a:extLst>
          </p:cNvPr>
          <p:cNvPicPr>
            <a:picLocks noChangeAspect="1"/>
          </p:cNvPicPr>
          <p:nvPr/>
        </p:nvPicPr>
        <p:blipFill>
          <a:blip r:embed="rId5"/>
          <a:stretch>
            <a:fillRect/>
          </a:stretch>
        </p:blipFill>
        <p:spPr>
          <a:xfrm>
            <a:off x="1371600" y="3886200"/>
            <a:ext cx="7012404" cy="4698666"/>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Online resource library</a:t>
            </a:r>
            <a:br>
              <a:rPr lang="en-US" dirty="0"/>
            </a:br>
            <a:r>
              <a:rPr lang="en-US" sz="2800" dirty="0"/>
              <a:t>Visit </a:t>
            </a:r>
            <a:r>
              <a:rPr lang="en-US" sz="2800" dirty="0" err="1"/>
              <a:t>bikeleague.org</a:t>
            </a:r>
            <a:r>
              <a:rPr lang="en-US" sz="2800" dirty="0"/>
              <a:t>/</a:t>
            </a:r>
            <a:r>
              <a:rPr lang="en-US" sz="2800" dirty="0" err="1"/>
              <a:t>BFC_Resources</a:t>
            </a:r>
            <a:endParaRPr lang="en-US" dirty="0"/>
          </a:p>
        </p:txBody>
      </p:sp>
      <p:sp>
        <p:nvSpPr>
          <p:cNvPr id="9" name="Rectangle 1">
            <a:extLst>
              <a:ext uri="{FF2B5EF4-FFF2-40B4-BE49-F238E27FC236}">
                <a16:creationId xmlns:a16="http://schemas.microsoft.com/office/drawing/2014/main" id="{42347471-2E68-C54E-86D3-EFB009C3DF00}"/>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pic>
        <p:nvPicPr>
          <p:cNvPr id="4" name="Picture 3">
            <a:extLst>
              <a:ext uri="{FF2B5EF4-FFF2-40B4-BE49-F238E27FC236}">
                <a16:creationId xmlns:a16="http://schemas.microsoft.com/office/drawing/2014/main" id="{6A25E2FF-02F7-4149-8D3A-65027724E91E}"/>
              </a:ext>
            </a:extLst>
          </p:cNvPr>
          <p:cNvPicPr>
            <a:picLocks noChangeAspect="1"/>
          </p:cNvPicPr>
          <p:nvPr/>
        </p:nvPicPr>
        <p:blipFill>
          <a:blip r:embed="rId4"/>
          <a:stretch>
            <a:fillRect/>
          </a:stretch>
        </p:blipFill>
        <p:spPr>
          <a:xfrm>
            <a:off x="609600" y="1701800"/>
            <a:ext cx="7455802" cy="5156200"/>
          </a:xfrm>
          <a:prstGeom prst="rect">
            <a:avLst/>
          </a:prstGeom>
        </p:spPr>
      </p:pic>
    </p:spTree>
    <p:extLst>
      <p:ext uri="{BB962C8B-B14F-4D97-AF65-F5344CB8AC3E}">
        <p14:creationId xmlns:p14="http://schemas.microsoft.com/office/powerpoint/2010/main" val="83942019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Bring the biking joy</a:t>
            </a:r>
          </a:p>
        </p:txBody>
      </p:sp>
      <p:pic>
        <p:nvPicPr>
          <p:cNvPr id="6" name="Picture 2" descr="F:\2011_standing_stone_brewing_5.jpg"/>
          <p:cNvPicPr>
            <a:picLocks noGrp="1" noChangeAspect="1" noChangeArrowheads="1"/>
          </p:cNvPicPr>
          <p:nvPr>
            <p:ph idx="1"/>
          </p:nvPr>
        </p:nvPicPr>
        <p:blipFill>
          <a:blip r:embed="rId4" cstate="screen"/>
          <a:srcRect/>
          <a:stretch>
            <a:fillRect/>
          </a:stretch>
        </p:blipFill>
        <p:spPr>
          <a:xfrm>
            <a:off x="1404940" y="1447800"/>
            <a:ext cx="6334125" cy="4754562"/>
          </a:xfrm>
          <a:noFill/>
        </p:spPr>
      </p:pic>
      <p:sp>
        <p:nvSpPr>
          <p:cNvPr id="7" name="Rectangle 1">
            <a:extLst>
              <a:ext uri="{FF2B5EF4-FFF2-40B4-BE49-F238E27FC236}">
                <a16:creationId xmlns:a16="http://schemas.microsoft.com/office/drawing/2014/main" id="{DDA7A54B-8036-444E-ABC6-A5E38E74E592}"/>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
        <p:nvSpPr>
          <p:cNvPr id="8" name="Rectangle 3">
            <a:extLst>
              <a:ext uri="{FF2B5EF4-FFF2-40B4-BE49-F238E27FC236}">
                <a16:creationId xmlns:a16="http://schemas.microsoft.com/office/drawing/2014/main" id="{CE1AD9C4-BFFD-524F-A8D1-CBB0E35202FC}"/>
              </a:ext>
            </a:extLst>
          </p:cNvPr>
          <p:cNvSpPr txBox="1">
            <a:spLocks noChangeArrowheads="1"/>
          </p:cNvSpPr>
          <p:nvPr/>
        </p:nvSpPr>
        <p:spPr bwMode="auto">
          <a:xfrm>
            <a:off x="1803400" y="6202362"/>
            <a:ext cx="5511800" cy="698500"/>
          </a:xfrm>
          <a:prstGeom prst="rect">
            <a:avLst/>
          </a:prstGeom>
          <a:noFill/>
          <a:ln w="12700">
            <a:noFill/>
            <a:miter lim="800000"/>
            <a:headEnd/>
            <a:tailEnd/>
          </a:ln>
          <a:effectLst/>
        </p:spPr>
        <p:txBody>
          <a:bodyPr vert="horz" wrap="square" lIns="0" tIns="0" rIns="0" bIns="0" numCol="1" anchor="ctr" anchorCtr="0" compatLnSpc="1">
            <a:prstTxWarp prst="textNoShape">
              <a:avLst/>
            </a:prstTxWarp>
          </a:bodyPr>
          <a:lstStyle>
            <a:lvl1pPr algn="l" rtl="0" fontAlgn="base">
              <a:spcBef>
                <a:spcPct val="0"/>
              </a:spcBef>
              <a:spcAft>
                <a:spcPct val="0"/>
              </a:spcAft>
              <a:defRPr sz="4000" b="1" cap="all" baseline="0">
                <a:solidFill>
                  <a:schemeClr val="tx1"/>
                </a:solidFill>
                <a:latin typeface="Arial Narrow" pitchFamily="34" charset="0"/>
                <a:ea typeface="+mj-ea"/>
                <a:cs typeface="+mj-cs"/>
                <a:sym typeface="Arial" charset="0"/>
              </a:defRPr>
            </a:lvl1pPr>
            <a:lvl2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2pPr>
            <a:lvl3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3pPr>
            <a:lvl4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4pPr>
            <a:lvl5pPr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5pPr>
            <a:lvl6pPr marL="4572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6pPr>
            <a:lvl7pPr marL="9144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7pPr>
            <a:lvl8pPr marL="13716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8pPr>
            <a:lvl9pPr marL="1828800" algn="l" rtl="0" fontAlgn="base">
              <a:spcBef>
                <a:spcPct val="0"/>
              </a:spcBef>
              <a:spcAft>
                <a:spcPct val="0"/>
              </a:spcAft>
              <a:defRPr sz="4000" b="1">
                <a:solidFill>
                  <a:schemeClr val="tx1"/>
                </a:solidFill>
                <a:latin typeface="Arial" charset="0"/>
                <a:ea typeface="ヒラギノ角ゴ ProN W6" charset="-128"/>
                <a:cs typeface="ヒラギノ角ゴ ProN W6" charset="-128"/>
                <a:sym typeface="Arial" charset="0"/>
              </a:defRPr>
            </a:lvl9pPr>
          </a:lstStyle>
          <a:p>
            <a:r>
              <a:rPr lang="en-US" sz="2800" kern="0" dirty="0"/>
              <a:t>Visit </a:t>
            </a:r>
            <a:r>
              <a:rPr lang="en-US" sz="2800" kern="0" dirty="0" err="1"/>
              <a:t>bikeleague.org</a:t>
            </a:r>
            <a:r>
              <a:rPr lang="en-US" sz="2800" kern="0" dirty="0"/>
              <a:t>/community</a:t>
            </a:r>
            <a:endParaRPr lang="en-US" kern="0" dirty="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sp>
        <p:nvSpPr>
          <p:cNvPr id="10242" name="Rectangle 2"/>
          <p:cNvSpPr>
            <a:spLocks noGrp="1" noChangeArrowheads="1"/>
          </p:cNvSpPr>
          <p:nvPr>
            <p:ph type="title"/>
          </p:nvPr>
        </p:nvSpPr>
        <p:spPr>
          <a:ln/>
        </p:spPr>
        <p:txBody>
          <a:bodyPr/>
          <a:lstStyle/>
          <a:p>
            <a:r>
              <a:rPr lang="en-US" dirty="0"/>
              <a:t>[Insert contact Info]</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a:srcRect b="8415"/>
          <a:stretch>
            <a:fillRect/>
          </a:stretch>
        </p:blipFill>
        <p:spPr bwMode="auto">
          <a:xfrm>
            <a:off x="0" y="0"/>
            <a:ext cx="9144000" cy="3835400"/>
          </a:xfrm>
          <a:prstGeom prst="rect">
            <a:avLst/>
          </a:prstGeom>
          <a:noFill/>
          <a:ln w="9525">
            <a:noFill/>
            <a:miter lim="800000"/>
            <a:headEnd/>
            <a:tailEnd/>
          </a:ln>
        </p:spPr>
      </p:pic>
      <p:pic>
        <p:nvPicPr>
          <p:cNvPr id="11267" name="Picture 3"/>
          <p:cNvPicPr>
            <a:picLocks noChangeAspect="1" noChangeArrowheads="1"/>
          </p:cNvPicPr>
          <p:nvPr/>
        </p:nvPicPr>
        <p:blipFill>
          <a:blip r:embed="rId4"/>
          <a:srcRect/>
          <a:stretch>
            <a:fillRect/>
          </a:stretch>
        </p:blipFill>
        <p:spPr bwMode="auto">
          <a:xfrm>
            <a:off x="266700" y="-12700"/>
            <a:ext cx="2540000" cy="2905125"/>
          </a:xfrm>
          <a:prstGeom prst="rect">
            <a:avLst/>
          </a:prstGeom>
          <a:noFill/>
          <a:ln w="12700">
            <a:noFill/>
            <a:miter lim="800000"/>
            <a:headEnd/>
            <a:tailEnd/>
          </a:ln>
        </p:spPr>
      </p:pic>
      <p:sp>
        <p:nvSpPr>
          <p:cNvPr id="11269" name="Rectangle 5"/>
          <p:cNvSpPr>
            <a:spLocks noGrp="1" noChangeArrowheads="1"/>
          </p:cNvSpPr>
          <p:nvPr>
            <p:ph type="title"/>
          </p:nvPr>
        </p:nvSpPr>
        <p:spPr bwMode="auto">
          <a:xfrm>
            <a:off x="266700" y="3975100"/>
            <a:ext cx="8115300" cy="749300"/>
          </a:xfrm>
          <a:noFill/>
          <a:ln w="12700">
            <a:miter lim="800000"/>
            <a:headEnd/>
            <a:tailEnd/>
          </a:ln>
        </p:spPr>
        <p:txBody>
          <a:bodyPr vert="horz" wrap="square" lIns="0" tIns="0" rIns="0" bIns="0" numCol="1" anchor="ctr" anchorCtr="0" compatLnSpc="1">
            <a:prstTxWarp prst="textNoShape">
              <a:avLst/>
            </a:prstTxWarp>
          </a:bodyPr>
          <a:lstStyle/>
          <a:p>
            <a:r>
              <a:rPr lang="en-US" dirty="0"/>
              <a:t>Thank you!</a:t>
            </a:r>
          </a:p>
        </p:txBody>
      </p:sp>
      <p:sp>
        <p:nvSpPr>
          <p:cNvPr id="8" name="Rectangle 7"/>
          <p:cNvSpPr/>
          <p:nvPr/>
        </p:nvSpPr>
        <p:spPr>
          <a:xfrm>
            <a:off x="177800" y="4740444"/>
            <a:ext cx="7924800" cy="2062103"/>
          </a:xfrm>
          <a:prstGeom prst="rect">
            <a:avLst/>
          </a:prstGeom>
        </p:spPr>
        <p:txBody>
          <a:bodyPr wrap="square">
            <a:spAutoFit/>
          </a:bodyPr>
          <a:lstStyle/>
          <a:p>
            <a:pPr algn="l"/>
            <a:r>
              <a:rPr lang="en-US" dirty="0">
                <a:solidFill>
                  <a:srgbClr val="FFFFFF"/>
                </a:solidFill>
                <a:latin typeface="Interstate RegularCompressed" charset="0"/>
                <a:ea typeface="Interstate RegularCompressed" charset="0"/>
                <a:cs typeface="Interstate RegularCompressed" charset="0"/>
              </a:rPr>
              <a:t>1612 K STREET, NW, SUITE 1102</a:t>
            </a:r>
          </a:p>
          <a:p>
            <a:pPr algn="l"/>
            <a:r>
              <a:rPr lang="en-US" dirty="0">
                <a:solidFill>
                  <a:srgbClr val="FFFFFF"/>
                </a:solidFill>
                <a:latin typeface="Interstate RegularCompressed" charset="0"/>
                <a:ea typeface="Interstate RegularCompressed" charset="0"/>
                <a:cs typeface="Interstate RegularCompressed" charset="0"/>
              </a:rPr>
              <a:t>WASHINGTON, DC 20006</a:t>
            </a:r>
          </a:p>
          <a:p>
            <a:pPr algn="l"/>
            <a:r>
              <a:rPr lang="en-US" dirty="0">
                <a:solidFill>
                  <a:srgbClr val="FFFFFF"/>
                </a:solidFill>
                <a:latin typeface="Interstate RegularCompressed" charset="0"/>
                <a:ea typeface="Interstate RegularCompressed" charset="0"/>
                <a:cs typeface="Interstate RegularCompressed" charset="0"/>
              </a:rPr>
              <a:t>202.822.1333 | @BIKELEAGUE</a:t>
            </a:r>
          </a:p>
          <a:p>
            <a:pPr algn="l"/>
            <a:r>
              <a:rPr lang="en-US" dirty="0">
                <a:solidFill>
                  <a:srgbClr val="FFFFFF"/>
                </a:solidFill>
                <a:latin typeface="Interstate RegularCompressed" charset="0"/>
                <a:ea typeface="Interstate RegularCompressed" charset="0"/>
                <a:cs typeface="Interstate RegularCompressed" charset="0"/>
              </a:rPr>
              <a:t>WWW.BIKELEAGUE.ORG</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latin typeface="Arial Narrow" pitchFamily="34" charset="0"/>
              </a:rPr>
              <a:t>ABOUT THE LEAGUE</a:t>
            </a:r>
          </a:p>
        </p:txBody>
      </p:sp>
      <p:pic>
        <p:nvPicPr>
          <p:cNvPr id="9" name="Picture 3" descr="C:\Users\Amelia\Desktop\Vision mission.jpg"/>
          <p:cNvPicPr>
            <a:picLocks noChangeAspect="1" noChangeArrowheads="1"/>
          </p:cNvPicPr>
          <p:nvPr/>
        </p:nvPicPr>
        <p:blipFill rotWithShape="1">
          <a:blip r:embed="rId4">
            <a:extLst>
              <a:ext uri="{28A0092B-C50C-407E-A947-70E740481C1C}">
                <a14:useLocalDpi xmlns:a14="http://schemas.microsoft.com/office/drawing/2010/main" val="0"/>
              </a:ext>
            </a:extLst>
          </a:blip>
          <a:srcRect l="1596" t="50848"/>
          <a:stretch/>
        </p:blipFill>
        <p:spPr bwMode="auto">
          <a:xfrm>
            <a:off x="533402" y="1557411"/>
            <a:ext cx="4942541" cy="50126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melia\Desktop\americanwheelmen c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2" y="2438400"/>
            <a:ext cx="3456139"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0595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Providing a Roadmap for a Bicycle Friendly America</a:t>
            </a:r>
          </a:p>
        </p:txBody>
      </p:sp>
      <p:sp>
        <p:nvSpPr>
          <p:cNvPr id="9220" name="Rectangle 4"/>
          <p:cNvSpPr>
            <a:spLocks noGrp="1" noChangeArrowheads="1"/>
          </p:cNvSpPr>
          <p:nvPr>
            <p:ph type="body" idx="1"/>
          </p:nvPr>
        </p:nvSpPr>
        <p:spPr>
          <a:xfrm>
            <a:off x="3810000" y="1778000"/>
            <a:ext cx="5067300" cy="4800600"/>
          </a:xfrm>
          <a:ln/>
        </p:spPr>
        <p:txBody>
          <a:bodyPr/>
          <a:lstStyle/>
          <a:p>
            <a:r>
              <a:rPr lang="en-US" dirty="0">
                <a:ea typeface="ＭＳ Ｐゴシック" charset="-128"/>
                <a:cs typeface="Arial" pitchFamily="34" charset="0"/>
              </a:rPr>
              <a:t>Setting targets and options for any place</a:t>
            </a:r>
          </a:p>
          <a:p>
            <a:r>
              <a:rPr lang="en-US" dirty="0">
                <a:ea typeface="ＭＳ Ｐゴシック" charset="-128"/>
                <a:cs typeface="Arial" pitchFamily="34" charset="0"/>
              </a:rPr>
              <a:t>Benchmarking</a:t>
            </a:r>
          </a:p>
          <a:p>
            <a:r>
              <a:rPr lang="en-US" dirty="0">
                <a:ea typeface="ＭＳ Ｐゴシック" charset="-128"/>
                <a:cs typeface="Arial" pitchFamily="34" charset="0"/>
              </a:rPr>
              <a:t>Facilitates partnership between advocates &amp; decision makers</a:t>
            </a:r>
          </a:p>
          <a:p>
            <a:r>
              <a:rPr lang="en-US" dirty="0">
                <a:ea typeface="ＭＳ Ｐゴシック" charset="-128"/>
                <a:cs typeface="Arial" pitchFamily="34" charset="0"/>
              </a:rPr>
              <a:t>Hands-on assistance from staff</a:t>
            </a:r>
            <a:endParaRPr lang="en-US" sz="2400" dirty="0">
              <a:ea typeface="ＭＳ Ｐゴシック" charset="-128"/>
              <a:cs typeface="Arial" pitchFamily="34" charset="0"/>
            </a:endParaRPr>
          </a:p>
          <a:p>
            <a:r>
              <a:rPr lang="en-US" dirty="0">
                <a:ea typeface="ＭＳ Ｐゴシック" charset="-128"/>
                <a:cs typeface="Arial" pitchFamily="34" charset="0"/>
              </a:rPr>
              <a:t>Award designation and media promotion</a:t>
            </a:r>
          </a:p>
        </p:txBody>
      </p:sp>
      <p:pic>
        <p:nvPicPr>
          <p:cNvPr id="6" name="Picture 5" descr="2011_boston_3.jpg"/>
          <p:cNvPicPr>
            <a:picLocks noChangeAspect="1"/>
          </p:cNvPicPr>
          <p:nvPr/>
        </p:nvPicPr>
        <p:blipFill>
          <a:blip r:embed="rId4" cstate="screen"/>
          <a:stretch>
            <a:fillRect/>
          </a:stretch>
        </p:blipFill>
        <p:spPr>
          <a:xfrm>
            <a:off x="304800" y="1636265"/>
            <a:ext cx="3505200" cy="5221737"/>
          </a:xfrm>
          <a:prstGeom prst="rect">
            <a:avLst/>
          </a:prstGeom>
        </p:spPr>
      </p:pic>
      <p:sp>
        <p:nvSpPr>
          <p:cNvPr id="7" name="Rectangle 1">
            <a:extLst>
              <a:ext uri="{FF2B5EF4-FFF2-40B4-BE49-F238E27FC236}">
                <a16:creationId xmlns:a16="http://schemas.microsoft.com/office/drawing/2014/main" id="{E12437E8-96B8-1741-B0CE-F96C90CA67CC}"/>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Where people want to live, </a:t>
            </a:r>
            <a:br>
              <a:rPr lang="en-US" dirty="0"/>
            </a:br>
            <a:r>
              <a:rPr lang="en-US" dirty="0"/>
              <a:t>work, and visit</a:t>
            </a:r>
          </a:p>
        </p:txBody>
      </p:sp>
      <p:sp>
        <p:nvSpPr>
          <p:cNvPr id="9220" name="Rectangle 4"/>
          <p:cNvSpPr>
            <a:spLocks noGrp="1" noChangeArrowheads="1"/>
          </p:cNvSpPr>
          <p:nvPr>
            <p:ph type="body" idx="1"/>
          </p:nvPr>
        </p:nvSpPr>
        <p:spPr>
          <a:xfrm>
            <a:off x="5486400" y="1778000"/>
            <a:ext cx="3390900" cy="4800600"/>
          </a:xfrm>
          <a:ln/>
        </p:spPr>
        <p:txBody>
          <a:bodyPr/>
          <a:lstStyle/>
          <a:p>
            <a:pPr>
              <a:buClrTx/>
            </a:pPr>
            <a:r>
              <a:rPr lang="en-US" sz="2000" dirty="0"/>
              <a:t>BFCs always on best places to live, work, study and retire lists.  (6 in US News’ latest Top 10)</a:t>
            </a:r>
          </a:p>
          <a:p>
            <a:pPr>
              <a:buClrTx/>
            </a:pPr>
            <a:endParaRPr lang="en-US" sz="1000" dirty="0"/>
          </a:p>
          <a:p>
            <a:pPr>
              <a:buClrTx/>
            </a:pPr>
            <a:r>
              <a:rPr lang="en-US" sz="2000" dirty="0"/>
              <a:t>Mercer Int’l Quality of Life Ranking: 7 of 8 U.S. cities are BFCs</a:t>
            </a:r>
          </a:p>
          <a:p>
            <a:pPr>
              <a:buClrTx/>
            </a:pPr>
            <a:endParaRPr lang="en-US" sz="1000" dirty="0"/>
          </a:p>
          <a:p>
            <a:pPr>
              <a:buClrTx/>
            </a:pPr>
            <a:r>
              <a:rPr lang="en-US" sz="2000" i="1" dirty="0"/>
              <a:t>Forbes – Healthiest Cities</a:t>
            </a:r>
            <a:r>
              <a:rPr lang="en-US" sz="2000" dirty="0"/>
              <a:t> : 15 of top 20 are BFCs</a:t>
            </a:r>
          </a:p>
          <a:p>
            <a:pPr>
              <a:buClrTx/>
            </a:pPr>
            <a:endParaRPr lang="en-US" sz="1000" i="1" dirty="0"/>
          </a:p>
          <a:p>
            <a:pPr>
              <a:buClrTx/>
            </a:pPr>
            <a:r>
              <a:rPr lang="en-US" sz="2000" i="1" dirty="0" err="1"/>
              <a:t>Businessweek</a:t>
            </a:r>
            <a:r>
              <a:rPr lang="en-US" sz="2000" dirty="0"/>
              <a:t> Best Places to Ride out the Recession 17 of 20 are BFCs</a:t>
            </a:r>
          </a:p>
        </p:txBody>
      </p:sp>
      <p:pic>
        <p:nvPicPr>
          <p:cNvPr id="6" name="Picture 5" descr="Lexington Bike Lexington Ride"/>
          <p:cNvPicPr>
            <a:picLocks noChangeAspect="1" noChangeArrowheads="1"/>
          </p:cNvPicPr>
          <p:nvPr/>
        </p:nvPicPr>
        <p:blipFill>
          <a:blip r:embed="rId4" cstate="screen"/>
          <a:srcRect/>
          <a:stretch>
            <a:fillRect/>
          </a:stretch>
        </p:blipFill>
        <p:spPr bwMode="auto">
          <a:xfrm>
            <a:off x="457200" y="1752601"/>
            <a:ext cx="5029200" cy="3343713"/>
          </a:xfrm>
          <a:prstGeom prst="rect">
            <a:avLst/>
          </a:prstGeom>
          <a:noFill/>
          <a:ln w="9525">
            <a:noFill/>
            <a:miter lim="800000"/>
            <a:headEnd/>
            <a:tailEnd/>
          </a:ln>
          <a:effectLst>
            <a:glow rad="63500">
              <a:schemeClr val="accent1">
                <a:satMod val="175000"/>
                <a:alpha val="40000"/>
              </a:schemeClr>
            </a:glow>
          </a:effectLst>
        </p:spPr>
      </p:pic>
      <p:sp>
        <p:nvSpPr>
          <p:cNvPr id="7" name="Rectangle 1">
            <a:extLst>
              <a:ext uri="{FF2B5EF4-FFF2-40B4-BE49-F238E27FC236}">
                <a16:creationId xmlns:a16="http://schemas.microsoft.com/office/drawing/2014/main" id="{258EB3DE-0BBD-5243-9991-42776058CDD5}"/>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a:ea typeface="ＭＳ Ｐゴシック" charset="-128"/>
            </a:endParaRPr>
          </a:p>
        </p:txBody>
      </p:sp>
      <p:sp>
        <p:nvSpPr>
          <p:cNvPr id="31747" name="Rectangle 3"/>
          <p:cNvSpPr>
            <a:spLocks noGrp="1" noChangeArrowheads="1"/>
          </p:cNvSpPr>
          <p:nvPr>
            <p:ph type="body" idx="1"/>
          </p:nvPr>
        </p:nvSpPr>
        <p:spPr/>
        <p:txBody>
          <a:bodyPr/>
          <a:lstStyle/>
          <a:p>
            <a:pPr eaLnBrk="1" hangingPunct="1"/>
            <a:endParaRPr lang="en-US">
              <a:ea typeface="ＭＳ Ｐゴシック" charset="-128"/>
            </a:endParaRPr>
          </a:p>
        </p:txBody>
      </p:sp>
      <p:pic>
        <p:nvPicPr>
          <p:cNvPr id="31748" name="Picture 4" descr="2010_baltimore_2.jpg"/>
          <p:cNvPicPr>
            <a:picLocks noChangeAspect="1"/>
          </p:cNvPicPr>
          <p:nvPr/>
        </p:nvPicPr>
        <p:blipFill>
          <a:blip r:embed="rId3" cstate="screen"/>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pPr lvl="0">
              <a:defRPr/>
            </a:pPr>
            <a:r>
              <a:rPr lang="en-US" dirty="0">
                <a:latin typeface="Arial Narrow"/>
                <a:cs typeface="Arial Narrow"/>
              </a:rPr>
              <a:t>Smart leaders are answering the demand</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000950"/>
            <a:ext cx="4101309" cy="2742247"/>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8" name="TextBox 7"/>
          <p:cNvSpPr txBox="1"/>
          <p:nvPr/>
        </p:nvSpPr>
        <p:spPr>
          <a:xfrm>
            <a:off x="526654" y="2416175"/>
            <a:ext cx="3505200" cy="584775"/>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Indianapolis, IN</a:t>
            </a:r>
            <a:endParaRPr lang="en-US" b="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8758" y="2416175"/>
            <a:ext cx="472440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28600" y="5751600"/>
            <a:ext cx="1676400" cy="276999"/>
          </a:xfrm>
          <a:prstGeom prst="rect">
            <a:avLst/>
          </a:prstGeom>
          <a:noFill/>
        </p:spPr>
        <p:txBody>
          <a:bodyPr wrap="square" rtlCol="0">
            <a:spAutoFit/>
          </a:bodyPr>
          <a:lstStyle/>
          <a:p>
            <a:r>
              <a:rPr lang="en-US" sz="1200" dirty="0">
                <a:solidFill>
                  <a:schemeClr val="tx1"/>
                </a:solidFill>
              </a:rPr>
              <a:t>Photo: Mark Lee</a:t>
            </a:r>
            <a:endParaRPr lang="en-US" dirty="0">
              <a:solidFill>
                <a:schemeClr val="tx1"/>
              </a:solidFill>
            </a:endParaRPr>
          </a:p>
        </p:txBody>
      </p:sp>
      <p:sp>
        <p:nvSpPr>
          <p:cNvPr id="9" name="Rectangle 1">
            <a:extLst>
              <a:ext uri="{FF2B5EF4-FFF2-40B4-BE49-F238E27FC236}">
                <a16:creationId xmlns:a16="http://schemas.microsoft.com/office/drawing/2014/main" id="{2643454F-7807-9D48-B2D8-580038948D27}"/>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extLst>
      <p:ext uri="{BB962C8B-B14F-4D97-AF65-F5344CB8AC3E}">
        <p14:creationId xmlns:p14="http://schemas.microsoft.com/office/powerpoint/2010/main" val="176252800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What is the </a:t>
            </a:r>
            <a:r>
              <a:rPr lang="en-US" dirty="0" err="1"/>
              <a:t>bfc</a:t>
            </a:r>
            <a:r>
              <a:rPr lang="en-US" dirty="0"/>
              <a:t> program</a:t>
            </a:r>
          </a:p>
        </p:txBody>
      </p:sp>
      <p:sp>
        <p:nvSpPr>
          <p:cNvPr id="9220" name="Rectangle 4"/>
          <p:cNvSpPr>
            <a:spLocks noGrp="1" noChangeArrowheads="1"/>
          </p:cNvSpPr>
          <p:nvPr>
            <p:ph type="body" idx="1"/>
          </p:nvPr>
        </p:nvSpPr>
        <p:spPr>
          <a:xfrm>
            <a:off x="266700" y="1447800"/>
            <a:ext cx="4762500" cy="5130800"/>
          </a:xfrm>
          <a:ln/>
        </p:spPr>
        <p:txBody>
          <a:bodyPr anchor="ctr"/>
          <a:lstStyle/>
          <a:p>
            <a:pPr>
              <a:buClrTx/>
            </a:pPr>
            <a:r>
              <a:rPr lang="en-US" sz="2000" dirty="0"/>
              <a:t>Started in 1996 with the BFC  program</a:t>
            </a:r>
          </a:p>
          <a:p>
            <a:pPr>
              <a:buClrTx/>
            </a:pPr>
            <a:endParaRPr lang="en-US" sz="2000" dirty="0"/>
          </a:p>
          <a:p>
            <a:pPr>
              <a:buClrTx/>
            </a:pPr>
            <a:r>
              <a:rPr lang="en-US" sz="2000" dirty="0"/>
              <a:t>Updated program in 2002</a:t>
            </a:r>
          </a:p>
          <a:p>
            <a:pPr>
              <a:buClrTx/>
            </a:pPr>
            <a:endParaRPr lang="en-US" sz="2000" dirty="0"/>
          </a:p>
          <a:p>
            <a:pPr>
              <a:buClrTx/>
            </a:pPr>
            <a:r>
              <a:rPr lang="en-US" sz="2000" dirty="0"/>
              <a:t>5 Award levels: Diamond,     Platinum, Gold, Silver and Bronze</a:t>
            </a:r>
            <a:br>
              <a:rPr lang="en-US" sz="2000" dirty="0"/>
            </a:br>
            <a:r>
              <a:rPr lang="en-US" sz="2000" dirty="0"/>
              <a:t>+Honorable Mention category. </a:t>
            </a:r>
          </a:p>
          <a:p>
            <a:pPr>
              <a:buClrTx/>
            </a:pPr>
            <a:endParaRPr lang="en-US" sz="2000" dirty="0"/>
          </a:p>
          <a:p>
            <a:pPr>
              <a:buClrTx/>
            </a:pPr>
            <a:r>
              <a:rPr lang="en-US" sz="2000" dirty="0"/>
              <a:t>Program recognizes communities    for bicycle friendliness and     provides roadmap and assistance      to become better</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2027" y="2133600"/>
            <a:ext cx="4157663" cy="338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1">
            <a:extLst>
              <a:ext uri="{FF2B5EF4-FFF2-40B4-BE49-F238E27FC236}">
                <a16:creationId xmlns:a16="http://schemas.microsoft.com/office/drawing/2014/main" id="{A7846A3C-7D37-3647-AB8E-CC3B7F65051C}"/>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Application criteria</a:t>
            </a:r>
          </a:p>
        </p:txBody>
      </p:sp>
      <p:sp>
        <p:nvSpPr>
          <p:cNvPr id="9220" name="Rectangle 4"/>
          <p:cNvSpPr>
            <a:spLocks noGrp="1" noChangeArrowheads="1"/>
          </p:cNvSpPr>
          <p:nvPr>
            <p:ph type="body" idx="1"/>
          </p:nvPr>
        </p:nvSpPr>
        <p:spPr>
          <a:xfrm>
            <a:off x="266700" y="1778000"/>
            <a:ext cx="4381500" cy="4800600"/>
          </a:xfrm>
          <a:ln/>
        </p:spPr>
        <p:txBody>
          <a:bodyPr/>
          <a:lstStyle/>
          <a:p>
            <a:pPr>
              <a:buClrTx/>
            </a:pPr>
            <a:r>
              <a:rPr lang="en-US" dirty="0"/>
              <a:t>Engineering</a:t>
            </a:r>
          </a:p>
          <a:p>
            <a:pPr>
              <a:buClrTx/>
            </a:pPr>
            <a:r>
              <a:rPr lang="en-US" dirty="0"/>
              <a:t>Education</a:t>
            </a:r>
          </a:p>
          <a:p>
            <a:pPr>
              <a:buClrTx/>
            </a:pPr>
            <a:r>
              <a:rPr lang="en-US" dirty="0"/>
              <a:t>Encouragement</a:t>
            </a:r>
          </a:p>
          <a:p>
            <a:pPr>
              <a:buClrTx/>
            </a:pPr>
            <a:r>
              <a:rPr lang="en-US" dirty="0"/>
              <a:t>Evaluation &amp; Planning</a:t>
            </a:r>
          </a:p>
          <a:p>
            <a:pPr>
              <a:buClrTx/>
            </a:pPr>
            <a:r>
              <a:rPr lang="en-US" dirty="0"/>
              <a:t>Equity</a:t>
            </a:r>
          </a:p>
          <a:p>
            <a:pPr>
              <a:buClrTx/>
            </a:pPr>
            <a:endParaRPr lang="en-US" dirty="0"/>
          </a:p>
          <a:p>
            <a:pPr algn="ctr">
              <a:buClrTx/>
              <a:buNone/>
            </a:pPr>
            <a:r>
              <a:rPr lang="en-US" sz="2000" dirty="0"/>
              <a:t>Online application</a:t>
            </a:r>
          </a:p>
          <a:p>
            <a:pPr algn="ctr">
              <a:buClrTx/>
              <a:buNone/>
            </a:pPr>
            <a:r>
              <a:rPr lang="en-US" sz="2000" dirty="0"/>
              <a:t>bikeleague.org/community</a:t>
            </a:r>
          </a:p>
          <a:p>
            <a:pPr>
              <a:buClrTx/>
            </a:pPr>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648200" y="1219200"/>
            <a:ext cx="4191000" cy="5588000"/>
          </a:xfrm>
          <a:prstGeom prst="rect">
            <a:avLst/>
          </a:prstGeom>
        </p:spPr>
      </p:pic>
      <p:sp>
        <p:nvSpPr>
          <p:cNvPr id="7" name="Rectangle 1">
            <a:extLst>
              <a:ext uri="{FF2B5EF4-FFF2-40B4-BE49-F238E27FC236}">
                <a16:creationId xmlns:a16="http://schemas.microsoft.com/office/drawing/2014/main" id="{5D787F12-D602-A34C-9E31-2C1317B37022}"/>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srcRect/>
          <a:stretch>
            <a:fillRect/>
          </a:stretch>
        </p:blipFill>
        <p:spPr bwMode="auto">
          <a:xfrm>
            <a:off x="7632700" y="215900"/>
            <a:ext cx="1296988" cy="1346200"/>
          </a:xfrm>
          <a:prstGeom prst="rect">
            <a:avLst/>
          </a:prstGeom>
          <a:noFill/>
          <a:ln w="12700">
            <a:noFill/>
            <a:miter lim="800000"/>
            <a:headEnd/>
            <a:tailEnd/>
          </a:ln>
        </p:spPr>
      </p:pic>
      <p:sp>
        <p:nvSpPr>
          <p:cNvPr id="9219" name="Rectangle 3"/>
          <p:cNvSpPr>
            <a:spLocks noGrp="1" noChangeArrowheads="1"/>
          </p:cNvSpPr>
          <p:nvPr>
            <p:ph type="title"/>
          </p:nvPr>
        </p:nvSpPr>
        <p:spPr>
          <a:ln/>
        </p:spPr>
        <p:txBody>
          <a:bodyPr/>
          <a:lstStyle/>
          <a:p>
            <a:r>
              <a:rPr lang="en-US" dirty="0"/>
              <a:t>Application review</a:t>
            </a:r>
          </a:p>
        </p:txBody>
      </p:sp>
      <p:sp>
        <p:nvSpPr>
          <p:cNvPr id="9220" name="Rectangle 4"/>
          <p:cNvSpPr>
            <a:spLocks noGrp="1" noChangeArrowheads="1"/>
          </p:cNvSpPr>
          <p:nvPr>
            <p:ph type="body" idx="1"/>
          </p:nvPr>
        </p:nvSpPr>
        <p:spPr>
          <a:xfrm>
            <a:off x="266700" y="1447800"/>
            <a:ext cx="4762500" cy="5130800"/>
          </a:xfrm>
          <a:ln/>
        </p:spPr>
        <p:txBody>
          <a:bodyPr anchor="ctr"/>
          <a:lstStyle/>
          <a:p>
            <a:pPr marL="0" indent="0">
              <a:buNone/>
            </a:pPr>
            <a:r>
              <a:rPr lang="en-US" sz="2400" b="1" dirty="0">
                <a:ea typeface="ＭＳ Ｐゴシック" charset="-128"/>
                <a:cs typeface="Times New Roman" pitchFamily="18" charset="0"/>
              </a:rPr>
              <a:t>1,800+ applications </a:t>
            </a:r>
          </a:p>
          <a:p>
            <a:pPr marL="0" indent="0">
              <a:buNone/>
            </a:pPr>
            <a:r>
              <a:rPr lang="en-US" sz="2400" b="1" dirty="0">
                <a:ea typeface="ＭＳ Ｐゴシック" charset="-128"/>
                <a:cs typeface="Times New Roman" pitchFamily="18" charset="0"/>
              </a:rPr>
              <a:t>reviewed</a:t>
            </a:r>
          </a:p>
          <a:p>
            <a:pPr marL="0" indent="0">
              <a:buNone/>
            </a:pPr>
            <a:endParaRPr lang="en-US" sz="2400" dirty="0">
              <a:ea typeface="ＭＳ Ｐゴシック" charset="-128"/>
              <a:cs typeface="Times New Roman" pitchFamily="18" charset="0"/>
            </a:endParaRPr>
          </a:p>
          <a:p>
            <a:pPr eaLnBrk="1" hangingPunct="1"/>
            <a:r>
              <a:rPr lang="en-US" sz="2000" dirty="0">
                <a:ea typeface="ＭＳ Ｐゴシック" charset="-128"/>
                <a:cs typeface="Times New Roman" pitchFamily="18" charset="0"/>
              </a:rPr>
              <a:t>League staff review data provided by communities</a:t>
            </a:r>
          </a:p>
          <a:p>
            <a:pPr eaLnBrk="1" hangingPunct="1"/>
            <a:r>
              <a:rPr lang="en-US" sz="2000" dirty="0">
                <a:ea typeface="ＭＳ Ｐゴシック" charset="-128"/>
                <a:cs typeface="Times New Roman" pitchFamily="18" charset="0"/>
              </a:rPr>
              <a:t>Optional public survey distributed by communities and to League members has collected over 50,000 responses since 2016</a:t>
            </a:r>
          </a:p>
          <a:p>
            <a:pPr eaLnBrk="1" hangingPunct="1"/>
            <a:endParaRPr lang="en-US" sz="2400" dirty="0">
              <a:ea typeface="ＭＳ Ｐゴシック" charset="-128"/>
              <a:cs typeface="Times New Roman" pitchFamily="18" charset="0"/>
            </a:endParaRPr>
          </a:p>
          <a:p>
            <a:pPr marL="215900" indent="0">
              <a:buNone/>
            </a:pPr>
            <a:r>
              <a:rPr lang="en-US" sz="2400" b="1" dirty="0">
                <a:ea typeface="ＭＳ Ｐゴシック" charset="-128"/>
                <a:cs typeface="Times New Roman" pitchFamily="18" charset="0"/>
              </a:rPr>
              <a:t>480+ BFCs in 50 states</a:t>
            </a:r>
          </a:p>
        </p:txBody>
      </p:sp>
      <p:pic>
        <p:nvPicPr>
          <p:cNvPr id="2050" name="Picture 2" descr="https://photos-2.dropbox.com/t/2/AAD8VwhnhbW2E6naiVpSWSGUGI2Uq5h_0SLXBndMyyUKmA/12/197509071/png/32x32/1/1435327200/0/2/BFCs%20by%20population_spring2015.png/CM__ll4gASACIAMgBCAFIAYgBygBKAI/BDelBlEKWjyoCop4PeLo7xwimAJXT-1rhosKnyQwn8Q?size=1024x768&amp;size_mod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316" y="2035629"/>
            <a:ext cx="3784600" cy="40386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
            <a:extLst>
              <a:ext uri="{FF2B5EF4-FFF2-40B4-BE49-F238E27FC236}">
                <a16:creationId xmlns:a16="http://schemas.microsoft.com/office/drawing/2014/main" id="{4A9EF147-E242-8A4F-A6AE-5CB7F6CB5316}"/>
              </a:ext>
            </a:extLst>
          </p:cNvPr>
          <p:cNvSpPr>
            <a:spLocks/>
          </p:cNvSpPr>
          <p:nvPr/>
        </p:nvSpPr>
        <p:spPr bwMode="auto">
          <a:xfrm>
            <a:off x="0" y="0"/>
            <a:ext cx="9144000" cy="127000"/>
          </a:xfrm>
          <a:prstGeom prst="rect">
            <a:avLst/>
          </a:prstGeom>
          <a:solidFill>
            <a:schemeClr val="accent1"/>
          </a:solidFill>
          <a:ln w="25400">
            <a:solidFill>
              <a:schemeClr val="accent1"/>
            </a:solidFill>
            <a:miter lim="800000"/>
            <a:headEnd type="none" w="med" len="med"/>
            <a:tailEnd type="none" w="med" len="med"/>
          </a:ln>
        </p:spPr>
        <p:txBody>
          <a:bodyPr lIns="0" tIns="0" rIns="0" bIns="0">
            <a:prstTxWarp prst="textNoShape">
              <a:avLst/>
            </a:prstTxWarp>
          </a:bodyPr>
          <a:lstStyle/>
          <a:p>
            <a:endParaRPr lang="en-US"/>
          </a:p>
        </p:txBody>
      </p:sp>
    </p:spTree>
  </p:cSld>
  <p:clrMapOvr>
    <a:masterClrMapping/>
  </p:clrMapOvr>
  <p:transition/>
</p:sld>
</file>

<file path=ppt/theme/theme1.xml><?xml version="1.0" encoding="utf-8"?>
<a:theme xmlns:a="http://schemas.openxmlformats.org/drawingml/2006/main" name="Default - Title and Content">
  <a:themeElements>
    <a:clrScheme name="">
      <a:dk1>
        <a:srgbClr val="000000"/>
      </a:dk1>
      <a:lt1>
        <a:srgbClr val="008BB3"/>
      </a:lt1>
      <a:dk2>
        <a:srgbClr val="000000"/>
      </a:dk2>
      <a:lt2>
        <a:srgbClr val="808080"/>
      </a:lt2>
      <a:accent1>
        <a:srgbClr val="008BB3"/>
      </a:accent1>
      <a:accent2>
        <a:srgbClr val="333399"/>
      </a:accent2>
      <a:accent3>
        <a:srgbClr val="AAC4D6"/>
      </a:accent3>
      <a:accent4>
        <a:srgbClr val="000000"/>
      </a:accent4>
      <a:accent5>
        <a:srgbClr val="AAC4D6"/>
      </a:accent5>
      <a:accent6>
        <a:srgbClr val="2D2D8A"/>
      </a:accent6>
      <a:hlink>
        <a:srgbClr val="009999"/>
      </a:hlink>
      <a:folHlink>
        <a:srgbClr val="99CC00"/>
      </a:folHlink>
    </a:clrScheme>
    <a:fontScheme name="Default - Title and Conten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Default - Custom Layou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 Title and Vertical Text">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Title and Vertical Text">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Title and Vertical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Picture with Caption">
  <a:themeElements>
    <a:clrScheme name="">
      <a:dk1>
        <a:srgbClr val="000000"/>
      </a:dk1>
      <a:lt1>
        <a:srgbClr val="008BB3"/>
      </a:lt1>
      <a:dk2>
        <a:srgbClr val="000000"/>
      </a:dk2>
      <a:lt2>
        <a:srgbClr val="808080"/>
      </a:lt2>
      <a:accent1>
        <a:srgbClr val="BBE0E3"/>
      </a:accent1>
      <a:accent2>
        <a:srgbClr val="333399"/>
      </a:accent2>
      <a:accent3>
        <a:srgbClr val="AAC4D6"/>
      </a:accent3>
      <a:accent4>
        <a:srgbClr val="000000"/>
      </a:accent4>
      <a:accent5>
        <a:srgbClr val="DAEDEF"/>
      </a:accent5>
      <a:accent6>
        <a:srgbClr val="2D2D8A"/>
      </a:accent6>
      <a:hlink>
        <a:srgbClr val="009999"/>
      </a:hlink>
      <a:folHlink>
        <a:srgbClr val="99CC00"/>
      </a:folHlink>
    </a:clrScheme>
    <a:fontScheme name="Default - Picture with Caption">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Default - Picture with Cap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aster #2">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2">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aster #3">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3">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Master #4">
  <a:themeElements>
    <a:clrScheme name="">
      <a:dk1>
        <a:srgbClr val="000000"/>
      </a:dk1>
      <a:lt1>
        <a:srgbClr val="FFFFFF"/>
      </a:lt1>
      <a:dk2>
        <a:srgbClr val="000000"/>
      </a:dk2>
      <a:lt2>
        <a:srgbClr val="808080"/>
      </a:lt2>
      <a:accent1>
        <a:srgbClr val="008BB3"/>
      </a:accent1>
      <a:accent2>
        <a:srgbClr val="333399"/>
      </a:accent2>
      <a:accent3>
        <a:srgbClr val="FFFFFF"/>
      </a:accent3>
      <a:accent4>
        <a:srgbClr val="000000"/>
      </a:accent4>
      <a:accent5>
        <a:srgbClr val="AAC4D6"/>
      </a:accent5>
      <a:accent6>
        <a:srgbClr val="2D2D8A"/>
      </a:accent6>
      <a:hlink>
        <a:srgbClr val="009999"/>
      </a:hlink>
      <a:folHlink>
        <a:srgbClr val="99CC00"/>
      </a:folHlink>
    </a:clrScheme>
    <a:fontScheme name="Master #4">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Master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Pages>0</Pages>
  <Words>1725</Words>
  <Characters>0</Characters>
  <Application>Microsoft Macintosh PowerPoint</Application>
  <PresentationFormat>On-screen Show (4:3)</PresentationFormat>
  <Lines>0</Lines>
  <Paragraphs>137</Paragraphs>
  <Slides>17</Slides>
  <Notes>17</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Arial</vt:lpstr>
      <vt:lpstr>Arial Narrow</vt:lpstr>
      <vt:lpstr>Calibri</vt:lpstr>
      <vt:lpstr>Georgia</vt:lpstr>
      <vt:lpstr>Gill Sans</vt:lpstr>
      <vt:lpstr>Interstate RegularCompressed</vt:lpstr>
      <vt:lpstr>Lucida Grande</vt:lpstr>
      <vt:lpstr>Default - Title and Content</vt:lpstr>
      <vt:lpstr>Default - Custom Layout</vt:lpstr>
      <vt:lpstr>Default - Title and Vertical Text</vt:lpstr>
      <vt:lpstr>Default - Picture with Caption</vt:lpstr>
      <vt:lpstr>Master #2</vt:lpstr>
      <vt:lpstr>Master #3</vt:lpstr>
      <vt:lpstr>Master #4</vt:lpstr>
      <vt:lpstr>Creating a bicycle friendly community</vt:lpstr>
      <vt:lpstr>ABOUT THE LEAGUE</vt:lpstr>
      <vt:lpstr>Providing a Roadmap for a Bicycle Friendly America</vt:lpstr>
      <vt:lpstr>Where people want to live,  work, and visit</vt:lpstr>
      <vt:lpstr>PowerPoint Presentation</vt:lpstr>
      <vt:lpstr>Smart leaders are answering the demand</vt:lpstr>
      <vt:lpstr>What is the bfc program</vt:lpstr>
      <vt:lpstr>Application criteria</vt:lpstr>
      <vt:lpstr>Application review</vt:lpstr>
      <vt:lpstr>PowerPoint Presentation</vt:lpstr>
      <vt:lpstr>Benefits of applying</vt:lpstr>
      <vt:lpstr>Get started Visit bikeleague.org/community</vt:lpstr>
      <vt:lpstr>Online Application Visit apply.bikeleague.org</vt:lpstr>
      <vt:lpstr>Online resource library Visit bikeleague.org/BFC_Resources</vt:lpstr>
      <vt:lpstr>Bring the biking joy</vt:lpstr>
      <vt:lpstr>[Insert contact Info]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Nesper</dc:creator>
  <cp:lastModifiedBy>Amelia Neptune</cp:lastModifiedBy>
  <cp:revision>32</cp:revision>
  <dcterms:created xsi:type="dcterms:W3CDTF">2013-05-02T12:54:22Z</dcterms:created>
  <dcterms:modified xsi:type="dcterms:W3CDTF">2020-10-07T02:02:14Z</dcterms:modified>
</cp:coreProperties>
</file>