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8"/>
  </p:notesMasterIdLst>
  <p:sldIdLst>
    <p:sldId id="257" r:id="rId8"/>
    <p:sldId id="265" r:id="rId9"/>
    <p:sldId id="278" r:id="rId10"/>
    <p:sldId id="279" r:id="rId11"/>
    <p:sldId id="280" r:id="rId12"/>
    <p:sldId id="282" r:id="rId13"/>
    <p:sldId id="281" r:id="rId14"/>
    <p:sldId id="283" r:id="rId15"/>
    <p:sldId id="284" r:id="rId16"/>
    <p:sldId id="285" r:id="rId17"/>
    <p:sldId id="287" r:id="rId18"/>
    <p:sldId id="286" r:id="rId19"/>
    <p:sldId id="289" r:id="rId20"/>
    <p:sldId id="297" r:id="rId21"/>
    <p:sldId id="288" r:id="rId22"/>
    <p:sldId id="293" r:id="rId23"/>
    <p:sldId id="295" r:id="rId24"/>
    <p:sldId id="291" r:id="rId25"/>
    <p:sldId id="276" r:id="rId26"/>
    <p:sldId id="277" r:id="rId27"/>
  </p:sldIdLst>
  <p:sldSz cx="9144000" cy="6858000" type="screen4x3"/>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67132" autoAdjust="0"/>
  </p:normalViewPr>
  <p:slideViewPr>
    <p:cSldViewPr>
      <p:cViewPr varScale="1">
        <p:scale>
          <a:sx n="68" d="100"/>
          <a:sy n="68" d="100"/>
        </p:scale>
        <p:origin x="19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48130-F240-4AAC-A0EF-E57832C688B6}" type="datetimeFigureOut">
              <a:rPr lang="en-US" smtClean="0"/>
              <a:pPr/>
              <a:t>8/16/22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DEFA3-D4A2-4441-820E-5F526C9ED538}" type="slidenum">
              <a:rPr lang="en-US" smtClean="0"/>
              <a:pPr/>
              <a:t>‹#›</a:t>
            </a:fld>
            <a:endParaRPr lang="en-US"/>
          </a:p>
        </p:txBody>
      </p:sp>
    </p:spTree>
    <p:extLst>
      <p:ext uri="{BB962C8B-B14F-4D97-AF65-F5344CB8AC3E}">
        <p14:creationId xmlns:p14="http://schemas.microsoft.com/office/powerpoint/2010/main" val="3502149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ikeleague.org/BFB_Fee_Deadli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cdonalds.co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enhancements.org/download/trb/1578-12.PDF" TargetMode="External"/><Relationship Id="rId4" Type="http://schemas.openxmlformats.org/officeDocument/2006/relationships/hyperlink" Target="http://www.bts.gov/press_releases/2009/dot008_09/html/dot008_09.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[Thank your audience for coming and introduce yourself.] </a:t>
            </a:r>
          </a:p>
          <a:p>
            <a:r>
              <a:rPr lang="en-US" sz="1200" dirty="0"/>
              <a:t>The Bicycle Friendly Business program is a program of the League of American Bicyclists and I am here to assist to get the most out of the program. The program will help you:</a:t>
            </a:r>
          </a:p>
          <a:p>
            <a:endParaRPr lang="en-US" sz="1200" dirty="0"/>
          </a:p>
          <a:p>
            <a:pPr lvl="0"/>
            <a:r>
              <a:rPr lang="en-US" sz="1200" dirty="0"/>
              <a:t>Improve your bottom line</a:t>
            </a:r>
          </a:p>
          <a:p>
            <a:pPr lvl="0"/>
            <a:r>
              <a:rPr lang="en-US" sz="1200" dirty="0"/>
              <a:t>Create healthier and happier employees</a:t>
            </a:r>
          </a:p>
          <a:p>
            <a:pPr lvl="0"/>
            <a:r>
              <a:rPr lang="en-US" sz="1200" dirty="0"/>
              <a:t>Reduce parking costs</a:t>
            </a:r>
          </a:p>
          <a:p>
            <a:endParaRPr lang="en-US" sz="1200" i="1" dirty="0"/>
          </a:p>
          <a:p>
            <a:r>
              <a:rPr lang="en-US" sz="1200" i="1" dirty="0"/>
              <a:t> And</a:t>
            </a:r>
          </a:p>
          <a:p>
            <a:endParaRPr lang="en-US" sz="1200" dirty="0"/>
          </a:p>
          <a:p>
            <a:pPr lvl="0"/>
            <a:r>
              <a:rPr lang="en-US" sz="1200" dirty="0"/>
              <a:t>Reduce healthcare costs</a:t>
            </a:r>
          </a:p>
          <a:p>
            <a:r>
              <a:rPr lang="en-US" sz="1200" dirty="0"/>
              <a:t>All by helping you</a:t>
            </a:r>
          </a:p>
          <a:p>
            <a:endParaRPr lang="en-US" sz="1200" dirty="0"/>
          </a:p>
          <a:p>
            <a:pPr lvl="0"/>
            <a:r>
              <a:rPr lang="en-US" sz="1200" dirty="0"/>
              <a:t>Prioritize, create and improve your transportation resources</a:t>
            </a:r>
          </a:p>
          <a:p>
            <a:pPr lvl="0"/>
            <a:r>
              <a:rPr lang="en-US" sz="1200" dirty="0"/>
              <a:t>Receive recognition for bicycle-friendly initiatives your business is makes. </a:t>
            </a:r>
          </a:p>
          <a:p>
            <a:pPr lvl="0"/>
            <a:r>
              <a:rPr lang="en-US" sz="1200" dirty="0"/>
              <a:t>Build a Bicycle Friendly Business through step by step guidelines. </a:t>
            </a:r>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Engineering</a:t>
            </a:r>
          </a:p>
          <a:p>
            <a:endParaRPr lang="en-US" dirty="0"/>
          </a:p>
          <a:p>
            <a:r>
              <a:rPr lang="en-US" dirty="0"/>
              <a:t>Engineering assesses a business’s commitment to bicycling through infrastructure improvements. Secure and convenient parking are essentials to welcoming bicyclists to the workplace. Engineering also includes showers, lockers, and/or a place to store cycling gear, bike share systems or office loaner bikes, simple maintenance supplies, and dedicated maintenance space. </a:t>
            </a:r>
          </a:p>
          <a:p>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second section of the application deals with </a:t>
            </a:r>
            <a:r>
              <a:rPr lang="en-US" b="1" dirty="0"/>
              <a:t>Encouragement</a:t>
            </a:r>
            <a:r>
              <a:rPr lang="en-US" dirty="0"/>
              <a:t> – </a:t>
            </a:r>
          </a:p>
          <a:p>
            <a:endParaRPr lang="en-US" dirty="0"/>
          </a:p>
          <a:p>
            <a:pPr lvl="0"/>
            <a:r>
              <a:rPr lang="en-US" dirty="0"/>
              <a:t>-celebrating Bike to Work Day, </a:t>
            </a:r>
          </a:p>
          <a:p>
            <a:pPr lvl="0"/>
            <a:r>
              <a:rPr lang="en-US" dirty="0"/>
              <a:t>-hosting group rides, including casual, social rides at lunch or after work</a:t>
            </a:r>
          </a:p>
          <a:p>
            <a:pPr lvl="0"/>
            <a:r>
              <a:rPr lang="en-US" dirty="0"/>
              <a:t>-offering other incentives to ride such as cash, healthcare discounts, coffee coupons, raffles and breakfasts. </a:t>
            </a:r>
          </a:p>
          <a:p>
            <a:pPr lvl="0"/>
            <a:r>
              <a:rPr lang="en-US" dirty="0"/>
              <a:t>-Is there a bike club or employee cycling commuter group at the business? </a:t>
            </a:r>
          </a:p>
          <a:p>
            <a:pPr lvl="0"/>
            <a:r>
              <a:rPr lang="en-US" dirty="0"/>
              <a:t>-Is there a commuter challenge? </a:t>
            </a:r>
          </a:p>
          <a:p>
            <a:pPr lvl="0"/>
            <a:r>
              <a:rPr lang="en-US" dirty="0"/>
              <a:t>-Does the business sponsor employees to participate in charity rides or bicycle racing? </a:t>
            </a:r>
          </a:p>
          <a:p>
            <a:pPr lvl="0"/>
            <a:r>
              <a:rPr lang="en-US" dirty="0"/>
              <a:t>-Does the business support local bike advocacy efforts or groups? </a:t>
            </a:r>
          </a:p>
          <a:p>
            <a:pPr lvl="0"/>
            <a:r>
              <a:rPr lang="en-US" dirty="0"/>
              <a:t>-Are there shared bikes at the business for employees to borrow for quick trips, errands, deliveries, or their lunch break? </a:t>
            </a:r>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Education</a:t>
            </a:r>
            <a:r>
              <a:rPr lang="en-US" dirty="0"/>
              <a:t> is a key component of any bicycle friendly business. It is an essential building block for bicyclists of all experience levels and is also a very cost-effective way to promote safe cycling. </a:t>
            </a:r>
          </a:p>
          <a:p>
            <a:r>
              <a:rPr lang="en-US" dirty="0"/>
              <a:t>Examples of education include: </a:t>
            </a:r>
          </a:p>
          <a:p>
            <a:endParaRPr lang="en-US" dirty="0"/>
          </a:p>
          <a:p>
            <a:pPr lvl="0"/>
            <a:r>
              <a:rPr lang="en-US" dirty="0"/>
              <a:t>recurring bicycle education classes or maintenance classes taught by a League Cycling Instructor or a local bike shop employee or advocate. </a:t>
            </a:r>
          </a:p>
          <a:p>
            <a:pPr lvl="0"/>
            <a:r>
              <a:rPr lang="en-US" dirty="0"/>
              <a:t>Bicycle safety information is included in the employee handbook, orientation, or annual class. </a:t>
            </a:r>
          </a:p>
          <a:p>
            <a:pPr lvl="0"/>
            <a:r>
              <a:rPr lang="en-US" dirty="0"/>
              <a:t>Information on how to share the road with cyclists in the driver safety manual</a:t>
            </a:r>
          </a:p>
          <a:p>
            <a:endParaRPr lang="en-US" dirty="0"/>
          </a:p>
          <a:p>
            <a:r>
              <a:rPr lang="en-US" dirty="0"/>
              <a:t>Find more resources at https://</a:t>
            </a:r>
            <a:r>
              <a:rPr lang="en-US" dirty="0" err="1"/>
              <a:t>bikeleague.org</a:t>
            </a:r>
            <a:r>
              <a:rPr lang="en-US" dirty="0"/>
              <a:t>/</a:t>
            </a:r>
            <a:r>
              <a:rPr lang="en-US" dirty="0" err="1"/>
              <a:t>ridesmart</a:t>
            </a:r>
            <a:r>
              <a:rPr lang="en-US" dirty="0"/>
              <a:t> </a:t>
            </a:r>
          </a:p>
        </p:txBody>
      </p:sp>
      <p:sp>
        <p:nvSpPr>
          <p:cNvPr id="4" name="Slide Number Placeholder 3"/>
          <p:cNvSpPr>
            <a:spLocks noGrp="1"/>
          </p:cNvSpPr>
          <p:nvPr>
            <p:ph type="sldNum" sz="quarter" idx="10"/>
          </p:nvPr>
        </p:nvSpPr>
        <p:spPr/>
        <p:txBody>
          <a:bodyPr/>
          <a:lstStyle/>
          <a:p>
            <a:fld id="{5D5DEFA3-D4A2-4441-820E-5F526C9ED53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evaluation</a:t>
            </a:r>
            <a:r>
              <a:rPr lang="en-US" dirty="0"/>
              <a:t> segment is an assessment of what’s already being done and what to aim for in the future;</a:t>
            </a:r>
          </a:p>
          <a:p>
            <a:endParaRPr lang="en-US" dirty="0"/>
          </a:p>
          <a:p>
            <a:pPr lvl="0"/>
            <a:r>
              <a:rPr lang="en-US" dirty="0"/>
              <a:t>Is there in-house bike coordinator?</a:t>
            </a:r>
          </a:p>
          <a:p>
            <a:pPr lvl="0"/>
            <a:r>
              <a:rPr lang="en-US" dirty="0"/>
              <a:t>Do you have target ridership numbers? </a:t>
            </a:r>
          </a:p>
          <a:p>
            <a:pPr lvl="0"/>
            <a:r>
              <a:rPr lang="en-US" dirty="0"/>
              <a:t>Is commuter data collected? (# of bike commuters, days ridden, miles</a:t>
            </a:r>
            <a:r>
              <a:rPr lang="en-US" baseline="0" dirty="0"/>
              <a:t> ridden, etc.)</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each of the previous “E” sections, businesses will be asked to describe how they have ensured that the facilities, programs, services, classes, events, and evaluation/planning efforts are all done as equitably and inclusive as possible. </a:t>
            </a:r>
          </a:p>
          <a:p>
            <a:endParaRPr lang="en-US" dirty="0"/>
          </a:p>
          <a:p>
            <a:r>
              <a:rPr lang="en-US" dirty="0"/>
              <a:t>A major principle of </a:t>
            </a:r>
            <a:r>
              <a:rPr lang="en-US" b="1" dirty="0"/>
              <a:t>equity </a:t>
            </a:r>
            <a:r>
              <a:rPr lang="en-US" b="0" dirty="0"/>
              <a:t>is recognizing that not every bicyclist or potential bicyclist faces the same barriers or challenges, and therefore the same solutions will not work for everyone to make biking to work/the business safer, more comfortable and more accessible. </a:t>
            </a:r>
          </a:p>
          <a:p>
            <a:endParaRPr lang="en-US" b="0" dirty="0"/>
          </a:p>
          <a:p>
            <a:r>
              <a:rPr lang="en-US" b="0" dirty="0"/>
              <a:t>Every BFB is encouraged to work with and listen to their employees, customers, and guests to identify and eliminate barriers to commuting by bike. </a:t>
            </a:r>
          </a:p>
          <a:p>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14</a:t>
            </a:fld>
            <a:endParaRPr lang="en-US"/>
          </a:p>
        </p:txBody>
      </p:sp>
    </p:spTree>
    <p:extLst>
      <p:ext uri="{BB962C8B-B14F-4D97-AF65-F5344CB8AC3E}">
        <p14:creationId xmlns:p14="http://schemas.microsoft.com/office/powerpoint/2010/main" val="74932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To be considered for a BFB award, a business must submit an online application to the League at </a:t>
            </a:r>
            <a:r>
              <a:rPr lang="en-US" sz="1200" kern="1200" dirty="0" err="1">
                <a:solidFill>
                  <a:schemeClr val="tx1"/>
                </a:solidFill>
                <a:effectLst/>
                <a:latin typeface="+mn-lt"/>
                <a:ea typeface="+mn-ea"/>
                <a:cs typeface="+mn-cs"/>
              </a:rPr>
              <a:t>apply.bikeleague.org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3 submission deadlines per year, in February/March, June/July, and October/November.  (Find the current list of upcoming deadlines here:  </a:t>
            </a:r>
            <a:r>
              <a:rPr lang="en-US" sz="1200" u="sng" kern="1200" dirty="0">
                <a:solidFill>
                  <a:schemeClr val="tx1"/>
                </a:solidFill>
                <a:effectLst/>
                <a:latin typeface="+mn-lt"/>
                <a:ea typeface="+mn-ea"/>
                <a:cs typeface="+mn-cs"/>
                <a:hlinkClick r:id="rId3"/>
              </a:rPr>
              <a:t>https://bikeleague.org/BFB_Fee_Deadline</a:t>
            </a:r>
            <a:r>
              <a:rPr lang="en-US" sz="1200" kern="1200" dirty="0">
                <a:solidFill>
                  <a:schemeClr val="tx1"/>
                </a:solidFill>
                <a:effectLst/>
                <a:latin typeface="+mn-lt"/>
                <a:ea typeface="+mn-ea"/>
                <a:cs typeface="+mn-cs"/>
              </a:rPr>
              <a:t>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 business submits the application it is evaluated in two ways:</a:t>
            </a:r>
          </a:p>
          <a:p>
            <a:r>
              <a:rPr lang="en-US" sz="1200" kern="1200" dirty="0">
                <a:solidFill>
                  <a:schemeClr val="tx1"/>
                </a:solidFill>
                <a:effectLst/>
                <a:latin typeface="+mn-lt"/>
                <a:ea typeface="+mn-ea"/>
                <a:cs typeface="+mn-cs"/>
              </a:rPr>
              <a:t> 1. A team of League staff review the applications internally</a:t>
            </a:r>
          </a:p>
          <a:p>
            <a:r>
              <a:rPr lang="en-US" sz="1200" kern="1200" dirty="0">
                <a:solidFill>
                  <a:schemeClr val="tx1"/>
                </a:solidFill>
                <a:effectLst/>
                <a:latin typeface="+mn-lt"/>
                <a:ea typeface="+mn-ea"/>
                <a:cs typeface="+mn-cs"/>
              </a:rPr>
              <a:t> 2. Employees, customers, local bike advocates, LCIs, etc., are asked to provide their perspective on the bicycle-friendliness of the business.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last stage of the review is important to us, and local reviewers have definitely had an impact on many of the awards. All feedback received by local reviewers are included (anonymously) into the final feedback report given to the business.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Awards are typically announced 2-3 months after the submission deadline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Feedback is provided to every applicant, regardless of award level, and awardees receive an announcement toolkit to help them celebrate and promote their new BFB designation. </a:t>
            </a:r>
          </a:p>
        </p:txBody>
      </p:sp>
      <p:sp>
        <p:nvSpPr>
          <p:cNvPr id="4" name="Slide Number Placeholder 3"/>
          <p:cNvSpPr>
            <a:spLocks noGrp="1"/>
          </p:cNvSpPr>
          <p:nvPr>
            <p:ph type="sldNum" sz="quarter" idx="10"/>
          </p:nvPr>
        </p:nvSpPr>
        <p:spPr/>
        <p:txBody>
          <a:bodyPr/>
          <a:lstStyle/>
          <a:p>
            <a:fld id="{5D5DEFA3-D4A2-4441-820E-5F526C9ED53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Tx/>
              <a:buFont typeface="Georgia" pitchFamily="18" charset="0"/>
              <a:buNone/>
            </a:pPr>
            <a:r>
              <a:rPr lang="en-US" dirty="0">
                <a:latin typeface="Georgia" pitchFamily="18" charset="0"/>
              </a:rPr>
              <a:t>The BFB application fee is based on number of employees at applying location: </a:t>
            </a:r>
          </a:p>
          <a:p>
            <a:pPr>
              <a:buClrTx/>
              <a:buFont typeface="Georgia" pitchFamily="18" charset="0"/>
              <a:buChar char="»"/>
            </a:pPr>
            <a:endParaRPr lang="en-US" dirty="0">
              <a:latin typeface="Georgia" pitchFamily="18" charset="0"/>
            </a:endParaRPr>
          </a:p>
          <a:p>
            <a:pPr>
              <a:buClrTx/>
              <a:buFont typeface="Georgia" pitchFamily="18" charset="0"/>
              <a:buChar char="»"/>
            </a:pPr>
            <a:r>
              <a:rPr lang="en-US" dirty="0">
                <a:latin typeface="Georgia" pitchFamily="18" charset="0"/>
              </a:rPr>
              <a:t>1-49 employees or non-profit/government (of any size):</a:t>
            </a:r>
            <a:r>
              <a:rPr lang="en-US" baseline="0" dirty="0">
                <a:latin typeface="Georgia" pitchFamily="18" charset="0"/>
              </a:rPr>
              <a:t> $50 </a:t>
            </a:r>
          </a:p>
          <a:p>
            <a:pPr>
              <a:buClrTx/>
              <a:buFont typeface="Georgia" pitchFamily="18" charset="0"/>
              <a:buChar char="»"/>
            </a:pPr>
            <a:r>
              <a:rPr lang="en-US" baseline="0" dirty="0">
                <a:latin typeface="Georgia" pitchFamily="18" charset="0"/>
              </a:rPr>
              <a:t>50-499 employees: $100</a:t>
            </a:r>
          </a:p>
          <a:p>
            <a:pPr>
              <a:buClrTx/>
              <a:buFont typeface="Georgia" pitchFamily="18" charset="0"/>
              <a:buChar char="»"/>
            </a:pPr>
            <a:r>
              <a:rPr lang="en-US" baseline="0" dirty="0">
                <a:latin typeface="Georgia" pitchFamily="18" charset="0"/>
              </a:rPr>
              <a:t>500-999 employees: $250</a:t>
            </a:r>
          </a:p>
          <a:p>
            <a:pPr>
              <a:buClrTx/>
              <a:buFont typeface="Georgia" pitchFamily="18" charset="0"/>
              <a:buChar char="»"/>
            </a:pPr>
            <a:r>
              <a:rPr lang="en-US" baseline="0" dirty="0">
                <a:latin typeface="Georgia" pitchFamily="18" charset="0"/>
              </a:rPr>
              <a:t>1,000+ employees: $500</a:t>
            </a:r>
          </a:p>
          <a:p>
            <a:pPr>
              <a:buClrTx/>
              <a:buFont typeface="Georgia" pitchFamily="18" charset="0"/>
              <a:buNone/>
            </a:pPr>
            <a:endParaRPr lang="en-US" baseline="0" dirty="0">
              <a:latin typeface="Georgia" pitchFamily="18" charset="0"/>
            </a:endParaRPr>
          </a:p>
          <a:p>
            <a:pPr>
              <a:buClrTx/>
              <a:buFont typeface="Georgia" pitchFamily="18" charset="0"/>
              <a:buNone/>
            </a:pPr>
            <a:r>
              <a:rPr lang="en-US" baseline="0" dirty="0">
                <a:latin typeface="Georgia" pitchFamily="18" charset="0"/>
              </a:rPr>
              <a:t>Corporate members of the League may apply for free (limit one free application per year)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All BFB awardees must renew once every four years to maintain their designation.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Discounts are available for renewing BFBs, as well as for women-owned businesses and minority-owned businesses. Contact </a:t>
            </a:r>
            <a:r>
              <a:rPr lang="en-US" sz="1200" kern="1200" dirty="0" err="1">
                <a:solidFill>
                  <a:schemeClr val="tx1"/>
                </a:solidFill>
                <a:effectLst/>
                <a:latin typeface="+mn-lt"/>
                <a:ea typeface="+mn-ea"/>
                <a:cs typeface="+mn-cs"/>
              </a:rPr>
              <a:t>bfa@bikeague.org</a:t>
            </a:r>
            <a:r>
              <a:rPr lang="en-US" sz="1200" kern="1200" dirty="0">
                <a:solidFill>
                  <a:schemeClr val="tx1"/>
                </a:solidFill>
                <a:effectLst/>
                <a:latin typeface="+mn-lt"/>
                <a:ea typeface="+mn-ea"/>
                <a:cs typeface="+mn-cs"/>
              </a:rPr>
              <a:t> to learn more. </a:t>
            </a:r>
          </a:p>
        </p:txBody>
      </p:sp>
      <p:sp>
        <p:nvSpPr>
          <p:cNvPr id="4" name="Slide Number Placeholder 3"/>
          <p:cNvSpPr>
            <a:spLocks noGrp="1"/>
          </p:cNvSpPr>
          <p:nvPr>
            <p:ph type="sldNum" sz="quarter" idx="10"/>
          </p:nvPr>
        </p:nvSpPr>
        <p:spPr/>
        <p:txBody>
          <a:bodyPr/>
          <a:lstStyle/>
          <a:p>
            <a:fld id="{5D5DEFA3-D4A2-4441-820E-5F526C9ED53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currently 1,400+ businesses that have received a bronze or higher Bicycle Friendly Business designation</a:t>
            </a:r>
            <a:r>
              <a:rPr lang="en-US" baseline="0" dirty="0"/>
              <a:t> across the U.S.  There is an interactive awards database map available at http://bikeleague.org/bfa/awards </a:t>
            </a:r>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addition to the many benefits we looked at earlier such as improved employee health, lower rates of absenteeism, improved morale, decreased parking costs, and lower health care costs, the agency receives many benefits in just going through the BFB application process. </a:t>
            </a:r>
          </a:p>
          <a:p>
            <a:endParaRPr lang="en-US" dirty="0"/>
          </a:p>
          <a:p>
            <a:r>
              <a:rPr lang="en-US" b="1" dirty="0"/>
              <a:t>Recognition and Promotion</a:t>
            </a:r>
            <a:r>
              <a:rPr lang="en-US" dirty="0"/>
              <a:t>: Each awarded business is designated for four years, after which time they must reapply to maintain or improve their award. Awarded businesses are listed on the League website and included in a national press release.  Awardees are also given a local press release template to help promote the news of their award.</a:t>
            </a:r>
          </a:p>
          <a:p>
            <a:endParaRPr lang="en-US" dirty="0"/>
          </a:p>
          <a:p>
            <a:r>
              <a:rPr lang="en-US" b="1" dirty="0"/>
              <a:t>Inspiration</a:t>
            </a:r>
            <a:r>
              <a:rPr lang="en-US" dirty="0"/>
              <a:t>:  One objective of the BFB program is to let you know that you are not alone in advocating for better bicycling conditions in your workplace.  Tens of thousands of bicyclists across the US aspire for better accommodations in the workplace.</a:t>
            </a:r>
          </a:p>
          <a:p>
            <a:endParaRPr lang="en-US" dirty="0"/>
          </a:p>
          <a:p>
            <a:r>
              <a:rPr lang="en-US" b="1" dirty="0"/>
              <a:t>Feedback: </a:t>
            </a:r>
            <a:r>
              <a:rPr lang="en-US" dirty="0"/>
              <a:t>This is one of the key components and one that is valued by all applicants. The League provides an extensive list of suggestions to create a more bicycle friendly workplace to help you improve. Every applicant,</a:t>
            </a:r>
            <a:r>
              <a:rPr lang="en-US" baseline="0" dirty="0"/>
              <a:t> whether they receive a BFB designation or not, will receive feedback from the League.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 you.</a:t>
            </a:r>
            <a:r>
              <a:rPr lang="en-US" i="1" dirty="0"/>
              <a:t>  </a:t>
            </a:r>
          </a:p>
          <a:p>
            <a:endParaRPr lang="en-US" dirty="0"/>
          </a:p>
          <a:p>
            <a:r>
              <a:rPr lang="en-US" i="1" dirty="0"/>
              <a:t> [Take questions and encourage businesses to apply</a:t>
            </a:r>
            <a:r>
              <a:rPr lang="en-US" b="1" i="1" dirty="0"/>
              <a:t>. </a:t>
            </a:r>
            <a:r>
              <a:rPr lang="en-US" i="1" dirty="0"/>
              <a:t>For answers on more detailed questions ask them to consult the website or contact the League.]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League was founded</a:t>
            </a:r>
            <a:r>
              <a:rPr lang="en-US" baseline="0" dirty="0"/>
              <a:t> in 1880 and had big wins early to get the first paved roads for bicyclists. Today, the League continues to make biking better. Its mission is to </a:t>
            </a:r>
            <a:r>
              <a:rPr lang="en-US" dirty="0">
                <a:latin typeface="Arial" pitchFamily="34" charset="0"/>
                <a:cs typeface="Arial" pitchFamily="34" charset="0"/>
              </a:rPr>
              <a:t>promote bicycling for fun, fitness, and transportation through advocacy and education to build a bicycle-friendly America. </a:t>
            </a:r>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League has run the successful Bicycle Friendly Community program for several years. In 2008, the Bicycle Friendly Business (BFB) and Bicycle Friendly State (BFS) programs were added to the line-up, two years later they introduced Bicycle Friendly University (BFU). </a:t>
            </a:r>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Through the Bicycle Friendly Business program, the League recognizes businesses across the nation for efforts to encourage a more bicycle friendly atmosphere for employees, guests, and communities. The application is convenient, quick, and informative. It is housed and submitted on-line at bikeleague.org, the League makes it easy for businesses to apply. </a:t>
            </a:r>
          </a:p>
          <a:p>
            <a:endParaRPr lang="en-US" dirty="0"/>
          </a:p>
          <a:p>
            <a:r>
              <a:rPr lang="en-US" dirty="0"/>
              <a:t>The program not only offers recognition but also guidance and assistance to building a BFB. </a:t>
            </a:r>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League has made the program open to nearly all US businesses whether they be private sector, public sector, small, large, multiple location or single location. </a:t>
            </a:r>
          </a:p>
          <a:p>
            <a:endParaRPr lang="en-US" dirty="0"/>
          </a:p>
          <a:p>
            <a:r>
              <a:rPr lang="en-US" dirty="0"/>
              <a:t>Exceptions:</a:t>
            </a:r>
            <a:r>
              <a:rPr lang="en-US" baseline="0" dirty="0"/>
              <a:t> </a:t>
            </a:r>
            <a:endParaRPr lang="en-US" dirty="0"/>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Home offices and virtual offices are </a:t>
            </a:r>
            <a:r>
              <a:rPr lang="en-US" sz="1200" b="1" i="1" u="sng" kern="1200" dirty="0">
                <a:solidFill>
                  <a:schemeClr val="tx1"/>
                </a:solidFill>
                <a:effectLst/>
                <a:latin typeface="+mn-lt"/>
                <a:ea typeface="+mn-ea"/>
                <a:cs typeface="+mn-cs"/>
              </a:rPr>
              <a:t>not</a:t>
            </a:r>
            <a:r>
              <a:rPr lang="en-US" sz="1200" b="1" i="1" kern="1200" dirty="0">
                <a:solidFill>
                  <a:schemeClr val="tx1"/>
                </a:solidFill>
                <a:effectLst/>
                <a:latin typeface="+mn-lt"/>
                <a:ea typeface="+mn-ea"/>
                <a:cs typeface="+mn-cs"/>
              </a:rPr>
              <a:t> eligible. </a:t>
            </a:r>
          </a:p>
          <a:p>
            <a:endParaRPr lang="en-US" sz="1200" b="1"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latin typeface="Georgia" pitchFamily="18" charset="0"/>
              </a:rPr>
              <a:t>Must have </a:t>
            </a:r>
            <a:r>
              <a:rPr lang="en-US" i="1" dirty="0">
                <a:latin typeface="Georgia" pitchFamily="18" charset="0"/>
              </a:rPr>
              <a:t>2 or more regular visitors (employees, customers, volunteers, etc.)</a:t>
            </a:r>
            <a:endParaRPr lang="en-US" sz="1200" i="1" kern="1200" dirty="0">
              <a:solidFill>
                <a:schemeClr val="tx1"/>
              </a:solidFill>
              <a:effectLst/>
              <a:latin typeface="+mn-lt"/>
              <a:ea typeface="+mn-ea"/>
              <a:cs typeface="+mn-cs"/>
            </a:endParaRPr>
          </a:p>
          <a:p>
            <a:endParaRPr lang="en-US" i="1" dirty="0"/>
          </a:p>
          <a:p>
            <a:r>
              <a:rPr lang="en-US" b="1" i="1" dirty="0"/>
              <a:t>Only</a:t>
            </a:r>
            <a:r>
              <a:rPr lang="en-US" b="1" i="1" baseline="0" dirty="0"/>
              <a:t> one location </a:t>
            </a:r>
            <a:r>
              <a:rPr lang="en-US" i="1" baseline="0" dirty="0"/>
              <a:t>may be submitted per application, however, campuses of two or more buildings are acceptable. </a:t>
            </a:r>
            <a:endParaRPr lang="en-US" i="1" dirty="0"/>
          </a:p>
          <a:p>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Improved employee health has a tremendous benefit for a business:</a:t>
            </a:r>
          </a:p>
          <a:p>
            <a:endParaRPr lang="en-US" dirty="0"/>
          </a:p>
          <a:p>
            <a:pPr lvl="0"/>
            <a:r>
              <a:rPr lang="en-US" b="1" dirty="0"/>
              <a:t>Decreased absenteeism</a:t>
            </a:r>
            <a:endParaRPr lang="en-US" dirty="0"/>
          </a:p>
          <a:p>
            <a:pPr lvl="0"/>
            <a:r>
              <a:rPr lang="en-US" b="1" dirty="0"/>
              <a:t>Increased productivity</a:t>
            </a:r>
            <a:endParaRPr lang="en-US" dirty="0"/>
          </a:p>
          <a:p>
            <a:pPr lvl="0"/>
            <a:r>
              <a:rPr lang="en-US" b="1" dirty="0"/>
              <a:t>Reduced health care costs</a:t>
            </a:r>
          </a:p>
          <a:p>
            <a:pPr lvl="0"/>
            <a:endParaRPr lang="en-US" dirty="0"/>
          </a:p>
          <a:p>
            <a:r>
              <a:rPr lang="en-US" dirty="0"/>
              <a:t>As a quick example: Quality Bicycle Products tracked their commuter program riders for the last three years and compared the expenditures to the average cost throughout their home state of Minnesota. The company saved $170,000 in health care costs in just those three years alone. </a:t>
            </a:r>
          </a:p>
          <a:p>
            <a:endParaRPr lang="en-US" dirty="0"/>
          </a:p>
          <a:p>
            <a:pPr lvl="0"/>
            <a:r>
              <a:rPr lang="en-US" b="1" dirty="0"/>
              <a:t>Reduced parking costs</a:t>
            </a:r>
          </a:p>
          <a:p>
            <a:pPr lvl="0"/>
            <a:endParaRPr lang="en-US" dirty="0"/>
          </a:p>
          <a:p>
            <a:r>
              <a:rPr lang="en-US" b="1" dirty="0"/>
              <a:t> </a:t>
            </a:r>
            <a:r>
              <a:rPr lang="en-US" dirty="0"/>
              <a:t>It costs the same to build parking for 75 bikes as it does for just 4 cars. </a:t>
            </a:r>
          </a:p>
          <a:p>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Benefits for the employee include:</a:t>
            </a:r>
          </a:p>
          <a:p>
            <a:pPr lvl="0"/>
            <a:r>
              <a:rPr lang="en-US" dirty="0"/>
              <a:t> </a:t>
            </a:r>
            <a:r>
              <a:rPr lang="en-US" baseline="0" dirty="0"/>
              <a:t>-</a:t>
            </a:r>
            <a:r>
              <a:rPr lang="en-US" dirty="0"/>
              <a:t>More energy throughout the day		</a:t>
            </a:r>
          </a:p>
          <a:p>
            <a:pPr lvl="0"/>
            <a:r>
              <a:rPr lang="en-US" dirty="0"/>
              <a:t> -Improved health and happiness</a:t>
            </a:r>
          </a:p>
          <a:p>
            <a:pPr lvl="0"/>
            <a:r>
              <a:rPr lang="en-US" dirty="0"/>
              <a:t> -Lower travel costs</a:t>
            </a:r>
          </a:p>
          <a:p>
            <a:pPr lvl="0"/>
            <a:r>
              <a:rPr lang="en-US" dirty="0"/>
              <a:t> -Increased travel options</a:t>
            </a:r>
          </a:p>
          <a:p>
            <a:pPr lvl="0"/>
            <a:r>
              <a:rPr lang="en-US" dirty="0"/>
              <a:t> -Reduced parking costs</a:t>
            </a:r>
          </a:p>
          <a:p>
            <a:pPr lvl="0"/>
            <a:endParaRPr lang="en-US" dirty="0"/>
          </a:p>
          <a:p>
            <a:pPr lvl="0"/>
            <a:r>
              <a:rPr lang="en-US" sz="1200" kern="1200" dirty="0">
                <a:solidFill>
                  <a:schemeClr val="tx1"/>
                </a:solidFill>
                <a:effectLst/>
                <a:latin typeface="+mn-lt"/>
                <a:ea typeface="+mn-ea"/>
                <a:cs typeface="+mn-cs"/>
              </a:rPr>
              <a:t>A 200-pound cyclist burns 546 calories by bicycling 12 miles in one hour - almost the equivalent of a Big Mac®. </a:t>
            </a:r>
            <a:r>
              <a:rPr lang="en-US" i="1" dirty="0"/>
              <a:t>Exercise and Your Heart -- A Guide to Physical Activity. National Heart, Lung, and Blood Institute / American Heart Association, DHHS, PHS, NIH Publication No. 93-1677 and </a:t>
            </a:r>
            <a:r>
              <a:rPr lang="en-US" u="sng" dirty="0">
                <a:hlinkClick r:id="rId3"/>
              </a:rPr>
              <a:t>McDonald's</a:t>
            </a:r>
            <a:r>
              <a:rPr lang="en-US" dirty="0"/>
              <a:t>. (http://www.mcdonalds.com/)</a:t>
            </a:r>
            <a:r>
              <a:rPr lang="en-US" i="1" dirty="0"/>
              <a:t> </a:t>
            </a:r>
          </a:p>
          <a:p>
            <a:pPr lvl="0"/>
            <a:endParaRPr lang="en-US" dirty="0"/>
          </a:p>
          <a:p>
            <a:pPr lvl="0"/>
            <a:r>
              <a:rPr lang="en-US" dirty="0"/>
              <a:t>The average American </a:t>
            </a:r>
            <a:r>
              <a:rPr lang="en-US" dirty="0" err="1"/>
              <a:t>househould</a:t>
            </a:r>
            <a:r>
              <a:rPr lang="en-US" dirty="0"/>
              <a:t> spends over $8,000 per year on owning and driving their cars. (It costs about $300 a year to maintain a bike.) </a:t>
            </a:r>
            <a:r>
              <a:rPr lang="en-US" i="1" u="sng" dirty="0">
                <a:hlinkClick r:id="rId4"/>
              </a:rPr>
              <a:t>U.S. Bureau of Transportation Statistics</a:t>
            </a:r>
            <a:r>
              <a:rPr lang="en-US" dirty="0"/>
              <a:t>; </a:t>
            </a:r>
            <a:r>
              <a:rPr lang="en-US" i="1" u="sng" dirty="0">
                <a:hlinkClick r:id="rId5"/>
              </a:rPr>
              <a:t>Moritz, 1997</a:t>
            </a:r>
            <a:r>
              <a:rPr lang="en-US" i="1"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Benefits for the community include: </a:t>
            </a:r>
          </a:p>
          <a:p>
            <a:pPr lvl="0"/>
            <a:r>
              <a:rPr lang="en-US" dirty="0"/>
              <a:t>  -Better quality of life</a:t>
            </a:r>
          </a:p>
          <a:p>
            <a:pPr lvl="0"/>
            <a:r>
              <a:rPr lang="en-US" dirty="0"/>
              <a:t>  -Less traffic congestion</a:t>
            </a:r>
          </a:p>
          <a:p>
            <a:pPr lvl="0"/>
            <a:r>
              <a:rPr lang="en-US" dirty="0"/>
              <a:t>  -Improved air quality</a:t>
            </a:r>
          </a:p>
          <a:p>
            <a:pPr lvl="0"/>
            <a:r>
              <a:rPr lang="en-US" dirty="0"/>
              <a:t>  -Improved economy</a:t>
            </a:r>
          </a:p>
        </p:txBody>
      </p:sp>
      <p:sp>
        <p:nvSpPr>
          <p:cNvPr id="4" name="Slide Number Placeholder 3"/>
          <p:cNvSpPr>
            <a:spLocks noGrp="1"/>
          </p:cNvSpPr>
          <p:nvPr>
            <p:ph type="sldNum" sz="quarter" idx="10"/>
          </p:nvPr>
        </p:nvSpPr>
        <p:spPr/>
        <p:txBody>
          <a:bodyPr/>
          <a:lstStyle/>
          <a:p>
            <a:fld id="{5D5DEFA3-D4A2-4441-820E-5F526C9ED53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59"/>
            <a:r>
              <a:rPr lang="en-US" dirty="0"/>
              <a:t>The on-line application asks a series of questions in each of the five major areas: Engineering, Education, Encouragement, Evaluation &amp; Planning, and Equity &amp; Inclusion. The program designates businesses at four levels: Bronze, Silver, Gold, and Platinum.  </a:t>
            </a:r>
          </a:p>
          <a:p>
            <a:pPr defTabSz="457159"/>
            <a:endParaRPr lang="en-US" dirty="0"/>
          </a:p>
          <a:p>
            <a:pPr defTabSz="457159"/>
            <a:r>
              <a:rPr lang="en-US" dirty="0"/>
              <a:t>The next few slides are dedicated to discussion of each of the five E’s. </a:t>
            </a:r>
          </a:p>
          <a:p>
            <a:endParaRPr lang="en-US" dirty="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600200"/>
            <a:ext cx="210185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9400" y="1600200"/>
            <a:ext cx="615315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600200"/>
            <a:ext cx="2105025" cy="4533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1600200"/>
            <a:ext cx="6162675" cy="4533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955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266700"/>
            <a:ext cx="18351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53530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08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9400" y="3835400"/>
            <a:ext cx="8115300" cy="749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a:sym typeface="Arial" charset="0"/>
              </a:rPr>
              <a:t>Click to edit Master title style</a:t>
            </a:r>
          </a:p>
        </p:txBody>
      </p:sp>
      <p:sp>
        <p:nvSpPr>
          <p:cNvPr id="2050"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4000" b="1">
          <a:solidFill>
            <a:schemeClr val="tx1"/>
          </a:solidFill>
          <a:latin typeface="+mj-lt"/>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marL="4699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1pPr>
      <a:lvl2pPr marL="812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557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3pPr>
      <a:lvl4pPr marL="15113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4pPr>
      <a:lvl5pPr marL="18542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66700" y="3975100"/>
            <a:ext cx="8115300" cy="2159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4500" b="1">
          <a:solidFill>
            <a:srgbClr val="FFFFFF"/>
          </a:solidFill>
          <a:latin typeface="+mj-lt"/>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a:sym typeface="Arial" charset="0"/>
              </a:rPr>
              <a:t>Click to edit Master title style</a:t>
            </a:r>
          </a:p>
        </p:txBody>
      </p:sp>
      <p:sp>
        <p:nvSpPr>
          <p:cNvPr id="5122"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5123"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5124"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4000" b="1">
          <a:solidFill>
            <a:schemeClr val="tx1"/>
          </a:solidFill>
          <a:latin typeface="+mj-lt"/>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defRPr sz="2800">
          <a:solidFill>
            <a:schemeClr val="tx1"/>
          </a:solidFill>
          <a:latin typeface="+mn-lt"/>
          <a:ea typeface="+mn-ea"/>
          <a:cs typeface="+mn-cs"/>
          <a:sym typeface="Arial" charset="0"/>
        </a:defRPr>
      </a:lvl1pPr>
      <a:lvl2pPr algn="l" rtl="0" fontAlgn="base">
        <a:spcBef>
          <a:spcPts val="400"/>
        </a:spcBef>
        <a:spcAft>
          <a:spcPct val="0"/>
        </a:spcAft>
        <a:defRPr sz="2800">
          <a:solidFill>
            <a:schemeClr val="tx1"/>
          </a:solidFill>
          <a:latin typeface="+mn-lt"/>
          <a:ea typeface="+mn-ea"/>
          <a:cs typeface="+mn-cs"/>
          <a:sym typeface="Arial" charset="0"/>
        </a:defRPr>
      </a:lvl2pPr>
      <a:lvl3pPr algn="l" rtl="0" fontAlgn="base">
        <a:spcBef>
          <a:spcPts val="400"/>
        </a:spcBef>
        <a:spcAft>
          <a:spcPct val="0"/>
        </a:spcAft>
        <a:defRPr sz="2800">
          <a:solidFill>
            <a:schemeClr val="tx1"/>
          </a:solidFill>
          <a:latin typeface="+mn-lt"/>
          <a:ea typeface="+mn-ea"/>
          <a:cs typeface="+mn-cs"/>
          <a:sym typeface="Arial" charset="0"/>
        </a:defRPr>
      </a:lvl3pPr>
      <a:lvl4pPr algn="l" rtl="0" fontAlgn="base">
        <a:spcBef>
          <a:spcPts val="400"/>
        </a:spcBef>
        <a:spcAft>
          <a:spcPct val="0"/>
        </a:spcAft>
        <a:defRPr sz="2800">
          <a:solidFill>
            <a:schemeClr val="tx1"/>
          </a:solidFill>
          <a:latin typeface="+mn-lt"/>
          <a:ea typeface="+mn-ea"/>
          <a:cs typeface="+mn-cs"/>
          <a:sym typeface="Arial" charset="0"/>
        </a:defRPr>
      </a:lvl4pPr>
      <a:lvl5pPr algn="l" rtl="0" fontAlgn="base">
        <a:spcBef>
          <a:spcPts val="400"/>
        </a:spcBef>
        <a:spcAft>
          <a:spcPct val="0"/>
        </a:spcAft>
        <a:defRPr sz="2800">
          <a:solidFill>
            <a:schemeClr val="tx1"/>
          </a:solidFill>
          <a:latin typeface="+mn-lt"/>
          <a:ea typeface="+mn-ea"/>
          <a:cs typeface="+mn-cs"/>
          <a:sym typeface="Arial" charset="0"/>
        </a:defRPr>
      </a:lvl5pPr>
      <a:lvl6pPr marL="457200" algn="l" rtl="0" fontAlgn="base">
        <a:spcBef>
          <a:spcPts val="400"/>
        </a:spcBef>
        <a:spcAft>
          <a:spcPct val="0"/>
        </a:spcAft>
        <a:defRPr sz="2800">
          <a:solidFill>
            <a:schemeClr val="tx1"/>
          </a:solidFill>
          <a:latin typeface="+mn-lt"/>
          <a:ea typeface="+mn-ea"/>
          <a:cs typeface="+mn-cs"/>
          <a:sym typeface="Arial" charset="0"/>
        </a:defRPr>
      </a:lvl6pPr>
      <a:lvl7pPr marL="914400" algn="l" rtl="0" fontAlgn="base">
        <a:spcBef>
          <a:spcPts val="400"/>
        </a:spcBef>
        <a:spcAft>
          <a:spcPct val="0"/>
        </a:spcAft>
        <a:defRPr sz="2800">
          <a:solidFill>
            <a:schemeClr val="tx1"/>
          </a:solidFill>
          <a:latin typeface="+mn-lt"/>
          <a:ea typeface="+mn-ea"/>
          <a:cs typeface="+mn-cs"/>
          <a:sym typeface="Arial" charset="0"/>
        </a:defRPr>
      </a:lvl7pPr>
      <a:lvl8pPr marL="1371600" algn="l" rtl="0" fontAlgn="base">
        <a:spcBef>
          <a:spcPts val="400"/>
        </a:spcBef>
        <a:spcAft>
          <a:spcPct val="0"/>
        </a:spcAft>
        <a:defRPr sz="2800">
          <a:solidFill>
            <a:schemeClr val="tx1"/>
          </a:solidFill>
          <a:latin typeface="+mn-lt"/>
          <a:ea typeface="+mn-ea"/>
          <a:cs typeface="+mn-cs"/>
          <a:sym typeface="Arial" charset="0"/>
        </a:defRPr>
      </a:lvl8pPr>
      <a:lvl9pPr marL="1828800" algn="l" rtl="0" fontAlgn="base">
        <a:spcBef>
          <a:spcPts val="400"/>
        </a:spcBef>
        <a:spcAft>
          <a:spcPct val="0"/>
        </a:spcAft>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a:sym typeface="Arial" charset="0"/>
              </a:rPr>
              <a:t>Click to edit Master title style</a:t>
            </a:r>
          </a:p>
        </p:txBody>
      </p:sp>
      <p:sp>
        <p:nvSpPr>
          <p:cNvPr id="6146" name="Rectangle 2"/>
          <p:cNvSpPr>
            <a:spLocks noGrp="1" noChangeArrowheads="1"/>
          </p:cNvSpPr>
          <p:nvPr>
            <p:ph type="body" idx="1"/>
          </p:nvPr>
        </p:nvSpPr>
        <p:spPr bwMode="auto">
          <a:xfrm>
            <a:off x="2667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6147"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148"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fontAlgn="base">
        <a:spcBef>
          <a:spcPct val="0"/>
        </a:spcBef>
        <a:spcAft>
          <a:spcPct val="0"/>
        </a:spcAft>
        <a:defRPr sz="4000" b="1">
          <a:solidFill>
            <a:schemeClr val="tx1"/>
          </a:solidFill>
          <a:latin typeface="+mj-lt"/>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defRPr sz="2800">
          <a:solidFill>
            <a:schemeClr val="tx1"/>
          </a:solidFill>
          <a:latin typeface="+mn-lt"/>
          <a:ea typeface="+mn-ea"/>
          <a:cs typeface="+mn-cs"/>
          <a:sym typeface="Arial" charset="0"/>
        </a:defRPr>
      </a:lvl1pPr>
      <a:lvl2pPr marL="2794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4064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3pPr>
      <a:lvl4pPr marL="5334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4pPr>
      <a:lvl5pPr marL="6604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a:sym typeface="Arial" charset="0"/>
              </a:rPr>
              <a:t>Click to edit Master title style</a:t>
            </a:r>
          </a:p>
        </p:txBody>
      </p:sp>
      <p:sp>
        <p:nvSpPr>
          <p:cNvPr id="7170" name="Rectangle 2"/>
          <p:cNvSpPr>
            <a:spLocks noGrp="1" noChangeArrowheads="1"/>
          </p:cNvSpPr>
          <p:nvPr>
            <p:ph type="body" idx="1"/>
          </p:nvPr>
        </p:nvSpPr>
        <p:spPr bwMode="auto">
          <a:xfrm>
            <a:off x="45720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7171"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7172"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fontAlgn="base">
        <a:spcBef>
          <a:spcPct val="0"/>
        </a:spcBef>
        <a:spcAft>
          <a:spcPct val="0"/>
        </a:spcAft>
        <a:defRPr sz="4000" b="1">
          <a:solidFill>
            <a:schemeClr val="tx1"/>
          </a:solidFill>
          <a:latin typeface="+mj-lt"/>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defRPr sz="2800">
          <a:solidFill>
            <a:schemeClr val="tx1"/>
          </a:solidFill>
          <a:latin typeface="+mn-lt"/>
          <a:ea typeface="+mn-ea"/>
          <a:cs typeface="+mn-cs"/>
          <a:sym typeface="Arial" charset="0"/>
        </a:defRPr>
      </a:lvl1pPr>
      <a:lvl2pPr marL="2794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4064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3pPr>
      <a:lvl4pPr marL="5334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4pPr>
      <a:lvl5pPr marL="6604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bikeleague.org/BFB_Fee_Deadline" TargetMode="External"/><Relationship Id="rId4" Type="http://schemas.openxmlformats.org/officeDocument/2006/relationships/hyperlink" Target="http://apply.bikeleague.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bikeleague.org/bfa/awards" TargetMode="External"/><Relationship Id="rId5" Type="http://schemas.openxmlformats.org/officeDocument/2006/relationships/image" Target="../media/image31.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hyperlink" Target="http://www.bikeleague.org/busin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79400" y="4635500"/>
            <a:ext cx="6477000" cy="355600"/>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2500" dirty="0">
                <a:solidFill>
                  <a:srgbClr val="FFFFFF"/>
                </a:solidFill>
                <a:latin typeface="Georgia" charset="0"/>
                <a:ea typeface="Georgia" charset="0"/>
                <a:cs typeface="Georgia" charset="0"/>
                <a:sym typeface="Georgia" charset="0"/>
              </a:rPr>
              <a:t>[Insert name, affiliation and date]</a:t>
            </a:r>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266700" y="-12700"/>
            <a:ext cx="2540000" cy="2905125"/>
          </a:xfrm>
          <a:prstGeom prst="rect">
            <a:avLst/>
          </a:prstGeom>
          <a:noFill/>
          <a:ln w="12700">
            <a:noFill/>
            <a:miter lim="800000"/>
            <a:headEnd/>
            <a:tailEnd/>
          </a:ln>
        </p:spPr>
      </p:pic>
      <p:sp>
        <p:nvSpPr>
          <p:cNvPr id="8198" name="Rectangle 6"/>
          <p:cNvSpPr>
            <a:spLocks noGrp="1" noChangeArrowheads="1"/>
          </p:cNvSpPr>
          <p:nvPr>
            <p:ph type="title"/>
          </p:nvPr>
        </p:nvSpPr>
        <p:spPr>
          <a:xfrm>
            <a:off x="279400" y="3835400"/>
            <a:ext cx="8115300" cy="660400"/>
          </a:xfrm>
          <a:ln/>
        </p:spPr>
        <p:txBody>
          <a:bodyPr/>
          <a:lstStyle/>
          <a:p>
            <a:r>
              <a:rPr lang="en-US" sz="3600" cap="all" dirty="0">
                <a:latin typeface="Arial Narrow" pitchFamily="34" charset="0"/>
              </a:rPr>
              <a:t>Creating a bicycle friendly business</a:t>
            </a:r>
          </a:p>
        </p:txBody>
      </p:sp>
      <p:pic>
        <p:nvPicPr>
          <p:cNvPr id="8" name="Picture 7" descr="programs 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6096000"/>
            <a:ext cx="9144000" cy="77020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Engineering</a:t>
            </a:r>
          </a:p>
        </p:txBody>
      </p:sp>
      <p:sp>
        <p:nvSpPr>
          <p:cNvPr id="9220" name="Rectangle 4"/>
          <p:cNvSpPr>
            <a:spLocks noGrp="1" noChangeArrowheads="1"/>
          </p:cNvSpPr>
          <p:nvPr>
            <p:ph type="body" idx="1"/>
          </p:nvPr>
        </p:nvSpPr>
        <p:spPr>
          <a:xfrm>
            <a:off x="266700" y="1524000"/>
            <a:ext cx="8610600" cy="5181600"/>
          </a:xfrm>
          <a:ln/>
        </p:spPr>
        <p:txBody>
          <a:bodyPr anchor="ctr"/>
          <a:lstStyle/>
          <a:p>
            <a:pPr>
              <a:lnSpc>
                <a:spcPct val="150000"/>
              </a:lnSpc>
              <a:buClrTx/>
              <a:buFont typeface="Georgia" pitchFamily="18" charset="0"/>
              <a:buChar char="»"/>
            </a:pPr>
            <a:r>
              <a:rPr lang="en-US" dirty="0">
                <a:latin typeface="Georgia" pitchFamily="18" charset="0"/>
              </a:rPr>
              <a:t>Showers and lockers</a:t>
            </a:r>
          </a:p>
          <a:p>
            <a:pPr>
              <a:lnSpc>
                <a:spcPct val="150000"/>
              </a:lnSpc>
              <a:buClrTx/>
              <a:buFont typeface="Georgia" pitchFamily="18" charset="0"/>
              <a:buChar char="»"/>
            </a:pPr>
            <a:r>
              <a:rPr lang="en-US" dirty="0">
                <a:latin typeface="Georgia" pitchFamily="18" charset="0"/>
              </a:rPr>
              <a:t>Secure bike parking</a:t>
            </a:r>
          </a:p>
          <a:p>
            <a:pPr>
              <a:lnSpc>
                <a:spcPct val="150000"/>
              </a:lnSpc>
              <a:buClrTx/>
              <a:buFont typeface="Georgia" pitchFamily="18" charset="0"/>
              <a:buChar char="»"/>
            </a:pPr>
            <a:r>
              <a:rPr lang="en-US" dirty="0">
                <a:latin typeface="Georgia" pitchFamily="18" charset="0"/>
              </a:rPr>
              <a:t>Pump, repair kits</a:t>
            </a:r>
          </a:p>
          <a:p>
            <a:pPr>
              <a:lnSpc>
                <a:spcPct val="150000"/>
              </a:lnSpc>
              <a:buClrTx/>
              <a:buFont typeface="Georgia" pitchFamily="18" charset="0"/>
              <a:buChar char="»"/>
            </a:pPr>
            <a:r>
              <a:rPr lang="en-US" dirty="0">
                <a:latin typeface="Georgia" pitchFamily="18" charset="0"/>
              </a:rPr>
              <a:t>Accessible by bike</a:t>
            </a:r>
          </a:p>
          <a:p>
            <a:pPr>
              <a:buClrTx/>
              <a:buFont typeface="Georgia" pitchFamily="18" charset="0"/>
              <a:buChar char="»"/>
            </a:pPr>
            <a:endParaRPr lang="en-US" dirty="0">
              <a:latin typeface="Georgia" pitchFamily="18" charset="0"/>
            </a:endParaRPr>
          </a:p>
        </p:txBody>
      </p:sp>
      <p:pic>
        <p:nvPicPr>
          <p:cNvPr id="6" name="Picture 9" descr="qbp_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5800" y="1524000"/>
            <a:ext cx="3657600" cy="2438400"/>
          </a:xfrm>
          <a:prstGeom prst="rect">
            <a:avLst/>
          </a:prstGeom>
          <a:noFill/>
          <a:ln w="9525">
            <a:noFill/>
            <a:miter lim="800000"/>
            <a:headEnd/>
            <a:tailEnd/>
          </a:ln>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2" name="Picture 1">
            <a:extLst>
              <a:ext uri="{FF2B5EF4-FFF2-40B4-BE49-F238E27FC236}">
                <a16:creationId xmlns:a16="http://schemas.microsoft.com/office/drawing/2014/main" id="{717E900D-2254-BDDB-72ED-642B48EA2479}"/>
              </a:ext>
            </a:extLst>
          </p:cNvPr>
          <p:cNvPicPr>
            <a:picLocks noChangeAspect="1"/>
          </p:cNvPicPr>
          <p:nvPr/>
        </p:nvPicPr>
        <p:blipFill>
          <a:blip r:embed="rId5"/>
          <a:stretch>
            <a:fillRect/>
          </a:stretch>
        </p:blipFill>
        <p:spPr>
          <a:xfrm>
            <a:off x="4462829" y="4171542"/>
            <a:ext cx="3690571" cy="2460381"/>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encouragement</a:t>
            </a:r>
          </a:p>
        </p:txBody>
      </p:sp>
      <p:sp>
        <p:nvSpPr>
          <p:cNvPr id="9220" name="Rectangle 4"/>
          <p:cNvSpPr>
            <a:spLocks noGrp="1" noChangeArrowheads="1"/>
          </p:cNvSpPr>
          <p:nvPr>
            <p:ph type="body" idx="1"/>
          </p:nvPr>
        </p:nvSpPr>
        <p:spPr>
          <a:xfrm>
            <a:off x="266700" y="1778000"/>
            <a:ext cx="5676900" cy="4775200"/>
          </a:xfrm>
          <a:ln/>
        </p:spPr>
        <p:txBody>
          <a:bodyPr/>
          <a:lstStyle/>
          <a:p>
            <a:pPr marL="457200" indent="-365760">
              <a:buClrTx/>
              <a:buFont typeface="Georgia" pitchFamily="18" charset="0"/>
              <a:buChar char="»"/>
            </a:pPr>
            <a:r>
              <a:rPr lang="en-US" dirty="0">
                <a:latin typeface="Georgia" pitchFamily="18" charset="0"/>
              </a:rPr>
              <a:t> Celebration of Bike to Work Day</a:t>
            </a:r>
          </a:p>
          <a:p>
            <a:pPr marL="457200" indent="-365760">
              <a:buClrTx/>
              <a:buFont typeface="Georgia" pitchFamily="18" charset="0"/>
              <a:buChar char="»"/>
            </a:pPr>
            <a:r>
              <a:rPr lang="en-US" dirty="0">
                <a:latin typeface="Georgia" pitchFamily="18" charset="0"/>
              </a:rPr>
              <a:t> Incentives to ride</a:t>
            </a:r>
          </a:p>
          <a:p>
            <a:pPr marL="457200" indent="-365760">
              <a:buClrTx/>
              <a:buFont typeface="Georgia" pitchFamily="18" charset="0"/>
              <a:buChar char="»"/>
            </a:pPr>
            <a:r>
              <a:rPr lang="en-US" dirty="0">
                <a:latin typeface="Georgia" pitchFamily="18" charset="0"/>
              </a:rPr>
              <a:t>Social rides at lunch or after work</a:t>
            </a:r>
          </a:p>
          <a:p>
            <a:pPr marL="457200" indent="-365760">
              <a:buClrTx/>
              <a:buFont typeface="Georgia" pitchFamily="18" charset="0"/>
              <a:buChar char="»"/>
            </a:pPr>
            <a:r>
              <a:rPr lang="en-US" dirty="0">
                <a:latin typeface="Georgia" pitchFamily="18" charset="0"/>
              </a:rPr>
              <a:t> Support of local cycling events</a:t>
            </a:r>
          </a:p>
          <a:p>
            <a:pPr marL="457200" indent="-365760">
              <a:buClrTx/>
              <a:buFont typeface="Georgia" pitchFamily="18" charset="0"/>
              <a:buChar char="»"/>
            </a:pPr>
            <a:r>
              <a:rPr lang="en-US" dirty="0">
                <a:latin typeface="Georgia" pitchFamily="18" charset="0"/>
              </a:rPr>
              <a:t>Sponsor a local advocacy group, team, or club</a:t>
            </a:r>
          </a:p>
          <a:p>
            <a:pPr marL="457200" indent="-365760">
              <a:buClrTx/>
              <a:buFont typeface="Georgia" pitchFamily="18" charset="0"/>
              <a:buChar char="»"/>
            </a:pPr>
            <a:r>
              <a:rPr lang="en-US" dirty="0">
                <a:latin typeface="Georgia" pitchFamily="18" charset="0"/>
              </a:rPr>
              <a:t>Shared bikes</a:t>
            </a:r>
          </a:p>
          <a:p>
            <a:pPr marL="457200" indent="-365760">
              <a:buClrTx/>
              <a:buFont typeface="Georgia" pitchFamily="18" charset="0"/>
              <a:buChar char="»"/>
            </a:pPr>
            <a:r>
              <a:rPr lang="en-US" dirty="0">
                <a:latin typeface="Georgia" pitchFamily="18" charset="0"/>
              </a:rPr>
              <a:t>Participation in a Commuter Challenge</a:t>
            </a:r>
          </a:p>
        </p:txBody>
      </p:sp>
      <p:pic>
        <p:nvPicPr>
          <p:cNvPr id="7" name="Picture 6" descr="national_geographic_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3600" y="4267200"/>
            <a:ext cx="2743200" cy="1828800"/>
          </a:xfrm>
          <a:prstGeom prst="rect">
            <a:avLst/>
          </a:prstGeom>
          <a:noFill/>
          <a:ln w="9525">
            <a:noFill/>
            <a:miter lim="800000"/>
            <a:headEnd/>
            <a:tailEnd/>
          </a:ln>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2" name="Picture 1" descr="Coast - Credit Lisa Frank FCAN - 03.jpg">
            <a:extLst>
              <a:ext uri="{FF2B5EF4-FFF2-40B4-BE49-F238E27FC236}">
                <a16:creationId xmlns:a16="http://schemas.microsoft.com/office/drawing/2014/main" id="{F55310F7-1BB9-E4CD-3057-227A5D0780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00750" y="1866899"/>
            <a:ext cx="2701170" cy="1943101"/>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education</a:t>
            </a:r>
          </a:p>
        </p:txBody>
      </p:sp>
      <p:sp>
        <p:nvSpPr>
          <p:cNvPr id="9220" name="Rectangle 4"/>
          <p:cNvSpPr>
            <a:spLocks noGrp="1" noChangeArrowheads="1"/>
          </p:cNvSpPr>
          <p:nvPr>
            <p:ph type="body" idx="1"/>
          </p:nvPr>
        </p:nvSpPr>
        <p:spPr>
          <a:xfrm>
            <a:off x="266700" y="1600200"/>
            <a:ext cx="5067300" cy="5105400"/>
          </a:xfrm>
          <a:ln/>
        </p:spPr>
        <p:txBody>
          <a:bodyPr anchor="ctr"/>
          <a:lstStyle/>
          <a:p>
            <a:pPr>
              <a:lnSpc>
                <a:spcPct val="150000"/>
              </a:lnSpc>
              <a:buClrTx/>
              <a:buFont typeface="Georgia" pitchFamily="18" charset="0"/>
              <a:buChar char="»"/>
            </a:pPr>
            <a:r>
              <a:rPr lang="en-US" dirty="0">
                <a:latin typeface="Georgia" pitchFamily="18" charset="0"/>
              </a:rPr>
              <a:t> Commuter classes</a:t>
            </a:r>
          </a:p>
          <a:p>
            <a:pPr>
              <a:lnSpc>
                <a:spcPct val="150000"/>
              </a:lnSpc>
              <a:buClrTx/>
              <a:buFont typeface="Georgia" pitchFamily="18" charset="0"/>
              <a:buChar char="»"/>
            </a:pPr>
            <a:r>
              <a:rPr lang="en-US" dirty="0">
                <a:latin typeface="Georgia" pitchFamily="18" charset="0"/>
              </a:rPr>
              <a:t> Maintenance classes</a:t>
            </a:r>
          </a:p>
          <a:p>
            <a:pPr>
              <a:lnSpc>
                <a:spcPct val="150000"/>
              </a:lnSpc>
              <a:buClrTx/>
              <a:buFont typeface="Georgia" pitchFamily="18" charset="0"/>
              <a:buChar char="»"/>
            </a:pPr>
            <a:r>
              <a:rPr lang="en-US" dirty="0">
                <a:latin typeface="Georgia" pitchFamily="18" charset="0"/>
              </a:rPr>
              <a:t> How to share the road in your vehicle safety guidelines</a:t>
            </a:r>
          </a:p>
          <a:p>
            <a:pPr>
              <a:lnSpc>
                <a:spcPct val="150000"/>
              </a:lnSpc>
              <a:buClrTx/>
              <a:buFont typeface="Georgia" pitchFamily="18" charset="0"/>
              <a:buChar char="»"/>
            </a:pPr>
            <a:r>
              <a:rPr lang="en-US" dirty="0">
                <a:latin typeface="Georgia" pitchFamily="18" charset="0"/>
              </a:rPr>
              <a:t> Distribution of bike safety information</a:t>
            </a:r>
          </a:p>
          <a:p>
            <a:pPr>
              <a:buClrTx/>
              <a:buFont typeface="Georgia" pitchFamily="18" charset="0"/>
              <a:buChar char="»"/>
            </a:pPr>
            <a:endParaRPr lang="en-US" dirty="0">
              <a:latin typeface="Georgia" pitchFamily="18" charset="0"/>
            </a:endParaRPr>
          </a:p>
        </p:txBody>
      </p:sp>
      <p:pic>
        <p:nvPicPr>
          <p:cNvPr id="6" name="Picture 9" descr="ppmc_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0" y="1600200"/>
            <a:ext cx="3429538" cy="2286000"/>
          </a:xfrm>
          <a:prstGeom prst="rect">
            <a:avLst/>
          </a:prstGeom>
          <a:noFill/>
          <a:ln w="9525">
            <a:noFill/>
            <a:miter lim="800000"/>
            <a:headEnd/>
            <a:tailEnd/>
          </a:ln>
        </p:spPr>
      </p:pic>
      <p:pic>
        <p:nvPicPr>
          <p:cNvPr id="7" name="Picture 6" descr="2011_highmark_pitts_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9234" y="4374633"/>
            <a:ext cx="1733492" cy="2311010"/>
          </a:xfrm>
          <a:prstGeom prst="rect">
            <a:avLst/>
          </a:prstGeom>
          <a:noFill/>
          <a:ln w="9525">
            <a:noFill/>
            <a:miter lim="800000"/>
            <a:headEnd/>
            <a:tailEnd/>
          </a:ln>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2" name="Picture 1">
            <a:extLst>
              <a:ext uri="{FF2B5EF4-FFF2-40B4-BE49-F238E27FC236}">
                <a16:creationId xmlns:a16="http://schemas.microsoft.com/office/drawing/2014/main" id="{C9A8701F-F43B-8486-D140-BDCB33ED76DF}"/>
              </a:ext>
            </a:extLst>
          </p:cNvPr>
          <p:cNvPicPr>
            <a:picLocks noChangeAspect="1"/>
          </p:cNvPicPr>
          <p:nvPr/>
        </p:nvPicPr>
        <p:blipFill>
          <a:blip r:embed="rId6"/>
          <a:stretch>
            <a:fillRect/>
          </a:stretch>
        </p:blipFill>
        <p:spPr>
          <a:xfrm rot="658797">
            <a:off x="7902823" y="4457251"/>
            <a:ext cx="1044835" cy="1677296"/>
          </a:xfrm>
          <a:prstGeom prst="rect">
            <a:avLst/>
          </a:prstGeom>
          <a:effectLst>
            <a:outerShdw blurRad="368300" dist="139700" dir="2700000" sx="101000" sy="101000" algn="ctr" rotWithShape="0">
              <a:srgbClr val="000000">
                <a:alpha val="74000"/>
              </a:srgbClr>
            </a:outerShdw>
          </a:effectLst>
        </p:spPr>
      </p:pic>
      <p:pic>
        <p:nvPicPr>
          <p:cNvPr id="3" name="Google Shape;289;p10">
            <a:extLst>
              <a:ext uri="{FF2B5EF4-FFF2-40B4-BE49-F238E27FC236}">
                <a16:creationId xmlns:a16="http://schemas.microsoft.com/office/drawing/2014/main" id="{0B56168A-3042-FE9E-23D8-A85228AC3088}"/>
              </a:ext>
            </a:extLst>
          </p:cNvPr>
          <p:cNvPicPr preferRelativeResize="0"/>
          <p:nvPr/>
        </p:nvPicPr>
        <p:blipFill rotWithShape="1">
          <a:blip r:embed="rId7">
            <a:alphaModFix/>
          </a:blip>
          <a:srcRect/>
          <a:stretch/>
        </p:blipFill>
        <p:spPr>
          <a:xfrm rot="21398481">
            <a:off x="8032844" y="5102637"/>
            <a:ext cx="964324" cy="16266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Evaluation &amp; planning</a:t>
            </a:r>
          </a:p>
        </p:txBody>
      </p:sp>
      <p:sp>
        <p:nvSpPr>
          <p:cNvPr id="9220" name="Rectangle 4"/>
          <p:cNvSpPr>
            <a:spLocks noGrp="1" noChangeArrowheads="1"/>
          </p:cNvSpPr>
          <p:nvPr>
            <p:ph type="body" idx="1"/>
          </p:nvPr>
        </p:nvSpPr>
        <p:spPr>
          <a:ln/>
        </p:spPr>
        <p:txBody>
          <a:bodyPr/>
          <a:lstStyle/>
          <a:p>
            <a:pPr>
              <a:buClrTx/>
              <a:buFont typeface="Georgia" pitchFamily="18" charset="0"/>
              <a:buChar char="»"/>
            </a:pPr>
            <a:r>
              <a:rPr lang="en-US" dirty="0">
                <a:latin typeface="Georgia" pitchFamily="18" charset="0"/>
              </a:rPr>
              <a:t> Distribution of transportation survey</a:t>
            </a:r>
          </a:p>
          <a:p>
            <a:pPr>
              <a:buClrTx/>
              <a:buFont typeface="Georgia" pitchFamily="18" charset="0"/>
              <a:buChar char="»"/>
            </a:pPr>
            <a:r>
              <a:rPr lang="en-US" dirty="0">
                <a:latin typeface="Georgia" pitchFamily="18" charset="0"/>
              </a:rPr>
              <a:t> Annual goals of ridership</a:t>
            </a:r>
          </a:p>
          <a:p>
            <a:pPr>
              <a:buClrTx/>
              <a:buFont typeface="Georgia" pitchFamily="18" charset="0"/>
              <a:buChar char="»"/>
            </a:pPr>
            <a:r>
              <a:rPr lang="en-US" dirty="0">
                <a:latin typeface="Georgia" pitchFamily="18" charset="0"/>
              </a:rPr>
              <a:t> Recurring bike counts</a:t>
            </a:r>
          </a:p>
          <a:p>
            <a:pPr>
              <a:buClrTx/>
              <a:buFont typeface="Georgia" pitchFamily="18" charset="0"/>
              <a:buChar char="»"/>
            </a:pPr>
            <a:r>
              <a:rPr lang="en-US" dirty="0">
                <a:latin typeface="Georgia" pitchFamily="18" charset="0"/>
              </a:rPr>
              <a:t> Collection of commuter data</a:t>
            </a:r>
          </a:p>
          <a:p>
            <a:pPr>
              <a:buClrTx/>
              <a:buFont typeface="Georgia" pitchFamily="18" charset="0"/>
              <a:buChar char="»"/>
            </a:pPr>
            <a:endParaRPr lang="en-US" dirty="0">
              <a:latin typeface="Georgia" pitchFamily="18" charset="0"/>
            </a:endParaRPr>
          </a:p>
        </p:txBody>
      </p:sp>
      <p:pic>
        <p:nvPicPr>
          <p:cNvPr id="6" name="Picture 3" descr="world_bank_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1600" y="3657600"/>
            <a:ext cx="3657600" cy="2743200"/>
          </a:xfrm>
          <a:prstGeom prst="rect">
            <a:avLst/>
          </a:prstGeom>
          <a:solidFill>
            <a:schemeClr val="bg1"/>
          </a:solidFill>
          <a:ln w="9525">
            <a:noFill/>
            <a:miter lim="800000"/>
            <a:headEnd/>
            <a:tailEnd/>
          </a:ln>
        </p:spPr>
      </p:pic>
      <p:pic>
        <p:nvPicPr>
          <p:cNvPr id="7" name="Picture 6" descr="bfb_amd_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3440" y="3751385"/>
            <a:ext cx="4102360" cy="2743200"/>
          </a:xfrm>
          <a:prstGeom prst="rect">
            <a:avLst/>
          </a:prstGeom>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xfrm>
            <a:off x="266700" y="266700"/>
            <a:ext cx="7340600" cy="830428"/>
          </a:xfrm>
          <a:ln/>
        </p:spPr>
        <p:txBody>
          <a:bodyPr/>
          <a:lstStyle/>
          <a:p>
            <a:r>
              <a:rPr lang="en-US" cap="all" dirty="0">
                <a:latin typeface="Arial Narrow" pitchFamily="34" charset="0"/>
              </a:rPr>
              <a:t>EQUITY &amp; INCLUSION</a:t>
            </a:r>
          </a:p>
        </p:txBody>
      </p:sp>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4" name="Rectangle 4">
            <a:extLst>
              <a:ext uri="{FF2B5EF4-FFF2-40B4-BE49-F238E27FC236}">
                <a16:creationId xmlns:a16="http://schemas.microsoft.com/office/drawing/2014/main" id="{A2BA9B25-761D-B194-B54B-31DCE9F9494F}"/>
              </a:ext>
            </a:extLst>
          </p:cNvPr>
          <p:cNvSpPr txBox="1">
            <a:spLocks noChangeArrowheads="1"/>
          </p:cNvSpPr>
          <p:nvPr/>
        </p:nvSpPr>
        <p:spPr bwMode="auto">
          <a:xfrm>
            <a:off x="4982686" y="1094174"/>
            <a:ext cx="4754880" cy="2487226"/>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marL="4699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1pPr>
            <a:lvl2pPr marL="812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557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3pPr>
            <a:lvl4pPr marL="15113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4pPr>
            <a:lvl5pPr marL="18542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a:lstStyle>
          <a:p>
            <a:pPr>
              <a:buClrTx/>
              <a:buFont typeface="Georgia" pitchFamily="18" charset="0"/>
              <a:buChar char="»"/>
            </a:pPr>
            <a:r>
              <a:rPr lang="en-US" sz="2400" b="1" kern="0" dirty="0">
                <a:latin typeface="Georgia" pitchFamily="18" charset="0"/>
              </a:rPr>
              <a:t>E</a:t>
            </a:r>
            <a:r>
              <a:rPr lang="en-US" sz="2400" kern="0" dirty="0">
                <a:latin typeface="Georgia" pitchFamily="18" charset="0"/>
              </a:rPr>
              <a:t>ngineering </a:t>
            </a:r>
          </a:p>
          <a:p>
            <a:pPr>
              <a:buClrTx/>
              <a:buFont typeface="Georgia" pitchFamily="18" charset="0"/>
              <a:buChar char="»"/>
            </a:pPr>
            <a:r>
              <a:rPr lang="en-US" sz="2400" b="1" kern="0" dirty="0">
                <a:latin typeface="Georgia" pitchFamily="18" charset="0"/>
              </a:rPr>
              <a:t>E</a:t>
            </a:r>
            <a:r>
              <a:rPr lang="en-US" sz="2400" kern="0" dirty="0">
                <a:latin typeface="Georgia" pitchFamily="18" charset="0"/>
              </a:rPr>
              <a:t>ncouragement</a:t>
            </a:r>
          </a:p>
          <a:p>
            <a:pPr>
              <a:buClrTx/>
              <a:buFont typeface="Georgia" pitchFamily="18" charset="0"/>
              <a:buChar char="»"/>
            </a:pPr>
            <a:r>
              <a:rPr lang="en-US" sz="2400" b="1" kern="0" dirty="0">
                <a:latin typeface="Georgia" pitchFamily="18" charset="0"/>
              </a:rPr>
              <a:t>E</a:t>
            </a:r>
            <a:r>
              <a:rPr lang="en-US" sz="2400" kern="0" dirty="0">
                <a:latin typeface="Georgia" pitchFamily="18" charset="0"/>
              </a:rPr>
              <a:t>ducation</a:t>
            </a:r>
          </a:p>
          <a:p>
            <a:pPr>
              <a:buClrTx/>
              <a:buFont typeface="Georgia" pitchFamily="18" charset="0"/>
              <a:buChar char="»"/>
            </a:pPr>
            <a:r>
              <a:rPr lang="en-US" sz="2400" b="1" kern="0" dirty="0">
                <a:latin typeface="Georgia" pitchFamily="18" charset="0"/>
              </a:rPr>
              <a:t>E</a:t>
            </a:r>
            <a:r>
              <a:rPr lang="en-US" sz="2400" kern="0" dirty="0">
                <a:latin typeface="Georgia" pitchFamily="18" charset="0"/>
              </a:rPr>
              <a:t>valuation &amp; Planning</a:t>
            </a:r>
          </a:p>
        </p:txBody>
      </p:sp>
      <p:sp>
        <p:nvSpPr>
          <p:cNvPr id="5" name="Rectangle 4">
            <a:extLst>
              <a:ext uri="{FF2B5EF4-FFF2-40B4-BE49-F238E27FC236}">
                <a16:creationId xmlns:a16="http://schemas.microsoft.com/office/drawing/2014/main" id="{E378BDD4-0FA9-53EB-9ACA-D82B02849BD9}"/>
              </a:ext>
            </a:extLst>
          </p:cNvPr>
          <p:cNvSpPr/>
          <p:nvPr/>
        </p:nvSpPr>
        <p:spPr>
          <a:xfrm>
            <a:off x="-67786" y="1671446"/>
            <a:ext cx="4950254" cy="523220"/>
          </a:xfrm>
          <a:prstGeom prst="rect">
            <a:avLst/>
          </a:prstGeom>
        </p:spPr>
        <p:txBody>
          <a:bodyPr wrap="square">
            <a:spAutoFit/>
          </a:bodyPr>
          <a:lstStyle/>
          <a:p>
            <a:pPr>
              <a:buClrTx/>
              <a:buFont typeface="Georgia" pitchFamily="18" charset="0"/>
              <a:buChar char="»"/>
            </a:pPr>
            <a:r>
              <a:rPr lang="en-US" sz="2800" b="1" dirty="0">
                <a:latin typeface="Georgia" pitchFamily="18" charset="0"/>
              </a:rPr>
              <a:t>E</a:t>
            </a:r>
            <a:r>
              <a:rPr lang="en-US" sz="2800" dirty="0">
                <a:latin typeface="Georgia" pitchFamily="18" charset="0"/>
              </a:rPr>
              <a:t>quity &amp; Inclusion</a:t>
            </a:r>
            <a:endParaRPr lang="en-US" sz="2800" i="1" dirty="0">
              <a:latin typeface="Georgia" pitchFamily="18" charset="0"/>
            </a:endParaRPr>
          </a:p>
        </p:txBody>
      </p:sp>
      <p:sp>
        <p:nvSpPr>
          <p:cNvPr id="9" name="Right Brace 8">
            <a:extLst>
              <a:ext uri="{FF2B5EF4-FFF2-40B4-BE49-F238E27FC236}">
                <a16:creationId xmlns:a16="http://schemas.microsoft.com/office/drawing/2014/main" id="{B7268315-CE8F-08E7-3295-DE13CBD99712}"/>
              </a:ext>
            </a:extLst>
          </p:cNvPr>
          <p:cNvSpPr/>
          <p:nvPr/>
        </p:nvSpPr>
        <p:spPr bwMode="auto">
          <a:xfrm rot="10800000">
            <a:off x="4114800" y="947546"/>
            <a:ext cx="1188720" cy="1980944"/>
          </a:xfrm>
          <a:prstGeom prst="rightBrace">
            <a:avLst>
              <a:gd name="adj1" fmla="val 8333"/>
              <a:gd name="adj2" fmla="val 50000"/>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pic>
        <p:nvPicPr>
          <p:cNvPr id="10" name="Content Placeholder 4">
            <a:extLst>
              <a:ext uri="{FF2B5EF4-FFF2-40B4-BE49-F238E27FC236}">
                <a16:creationId xmlns:a16="http://schemas.microsoft.com/office/drawing/2014/main" id="{A808E0B8-5340-D4AE-A8CE-679670C79FDD}"/>
              </a:ext>
            </a:extLst>
          </p:cNvPr>
          <p:cNvPicPr>
            <a:picLocks noChangeAspect="1"/>
          </p:cNvPicPr>
          <p:nvPr/>
        </p:nvPicPr>
        <p:blipFill>
          <a:blip r:embed="rId4"/>
          <a:stretch>
            <a:fillRect/>
          </a:stretch>
        </p:blipFill>
        <p:spPr bwMode="auto">
          <a:xfrm>
            <a:off x="1111726" y="3010091"/>
            <a:ext cx="6248400" cy="3514725"/>
          </a:xfrm>
          <a:prstGeom prst="rect">
            <a:avLst/>
          </a:prstGeom>
          <a:noFill/>
          <a:ln w="12700">
            <a:noFill/>
            <a:miter lim="800000"/>
            <a:headEnd/>
            <a:tailEnd/>
          </a:ln>
          <a:effectLst/>
        </p:spPr>
      </p:pic>
    </p:spTree>
    <p:extLst>
      <p:ext uri="{BB962C8B-B14F-4D97-AF65-F5344CB8AC3E}">
        <p14:creationId xmlns:p14="http://schemas.microsoft.com/office/powerpoint/2010/main" val="28014898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ln/>
        </p:spPr>
        <p:txBody>
          <a:bodyPr/>
          <a:lstStyle/>
          <a:p>
            <a:r>
              <a:rPr lang="en-US" cap="all" dirty="0">
                <a:latin typeface="Arial Narrow" pitchFamily="34" charset="0"/>
              </a:rPr>
              <a:t>Application review Process</a:t>
            </a:r>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20" name="Rectangle 4"/>
          <p:cNvSpPr>
            <a:spLocks noGrp="1" noChangeArrowheads="1"/>
          </p:cNvSpPr>
          <p:nvPr>
            <p:ph type="body" idx="1"/>
          </p:nvPr>
        </p:nvSpPr>
        <p:spPr>
          <a:xfrm>
            <a:off x="457200" y="1651000"/>
            <a:ext cx="8534400" cy="5130800"/>
          </a:xfrm>
          <a:ln/>
        </p:spPr>
        <p:txBody>
          <a:bodyPr/>
          <a:lstStyle/>
          <a:p>
            <a:pPr>
              <a:buClrTx/>
              <a:buFont typeface="Georgia" pitchFamily="18" charset="0"/>
              <a:buChar char="»"/>
            </a:pPr>
            <a:r>
              <a:rPr lang="en-US" sz="2400" dirty="0">
                <a:latin typeface="Georgia" pitchFamily="18" charset="0"/>
              </a:rPr>
              <a:t>Online application completed by business</a:t>
            </a:r>
          </a:p>
          <a:p>
            <a:pPr lvl="1">
              <a:buClrTx/>
              <a:buFont typeface="Georgia" pitchFamily="18" charset="0"/>
              <a:buChar char="»"/>
            </a:pPr>
            <a:r>
              <a:rPr lang="en-US" sz="1600" dirty="0">
                <a:latin typeface="Georgia" pitchFamily="18" charset="0"/>
                <a:hlinkClick r:id="rId4"/>
              </a:rPr>
              <a:t>http://apply.bikeleague.org</a:t>
            </a:r>
            <a:r>
              <a:rPr lang="en-US" sz="1600" dirty="0">
                <a:latin typeface="Georgia" pitchFamily="18" charset="0"/>
              </a:rPr>
              <a:t> </a:t>
            </a:r>
            <a:br>
              <a:rPr lang="en-US" sz="2400" dirty="0">
                <a:latin typeface="Georgia" pitchFamily="18" charset="0"/>
              </a:rPr>
            </a:br>
            <a:endParaRPr lang="en-US" sz="2400" dirty="0">
              <a:latin typeface="Georgia" pitchFamily="18" charset="0"/>
            </a:endParaRPr>
          </a:p>
          <a:p>
            <a:pPr>
              <a:buClrTx/>
              <a:buFont typeface="Georgia" pitchFamily="18" charset="0"/>
              <a:buChar char="»"/>
            </a:pPr>
            <a:r>
              <a:rPr lang="en-US" sz="2400" dirty="0">
                <a:latin typeface="Georgia" pitchFamily="18" charset="0"/>
              </a:rPr>
              <a:t>3 Submission deadlines per year</a:t>
            </a:r>
          </a:p>
          <a:p>
            <a:pPr lvl="1">
              <a:buClrTx/>
              <a:buFont typeface="Georgia" pitchFamily="18" charset="0"/>
              <a:buChar char="»"/>
            </a:pPr>
            <a:r>
              <a:rPr lang="en-US" sz="1600" dirty="0">
                <a:latin typeface="Georgia" pitchFamily="18" charset="0"/>
              </a:rPr>
              <a:t>See upcoming deadlines: </a:t>
            </a:r>
            <a:r>
              <a:rPr lang="en-US" sz="1600" dirty="0">
                <a:latin typeface="Georgia" pitchFamily="18" charset="0"/>
                <a:hlinkClick r:id="rId5"/>
              </a:rPr>
              <a:t>https://bikeleague.org/BFB_Fee_Deadline</a:t>
            </a:r>
            <a:r>
              <a:rPr lang="en-US" sz="1600" dirty="0">
                <a:latin typeface="Georgia" pitchFamily="18" charset="0"/>
              </a:rPr>
              <a:t> </a:t>
            </a:r>
            <a:br>
              <a:rPr lang="en-US" sz="1800" dirty="0">
                <a:latin typeface="Georgia" pitchFamily="18" charset="0"/>
              </a:rPr>
            </a:br>
            <a:endParaRPr lang="en-US" sz="1800" dirty="0">
              <a:latin typeface="Georgia" pitchFamily="18" charset="0"/>
            </a:endParaRPr>
          </a:p>
          <a:p>
            <a:pPr>
              <a:buClrTx/>
              <a:buFont typeface="Georgia" pitchFamily="18" charset="0"/>
              <a:buChar char="»"/>
            </a:pPr>
            <a:r>
              <a:rPr lang="en-US" sz="2400" dirty="0">
                <a:latin typeface="Georgia" pitchFamily="18" charset="0"/>
              </a:rPr>
              <a:t>Applications are reviewed by team of League Staff</a:t>
            </a:r>
            <a:br>
              <a:rPr lang="en-US" sz="2400" dirty="0">
                <a:latin typeface="Georgia" pitchFamily="18" charset="0"/>
              </a:rPr>
            </a:br>
            <a:endParaRPr lang="en-US" sz="2400" dirty="0">
              <a:latin typeface="Georgia" pitchFamily="18" charset="0"/>
            </a:endParaRPr>
          </a:p>
          <a:p>
            <a:pPr>
              <a:buClrTx/>
              <a:buFont typeface="Georgia" pitchFamily="18" charset="0"/>
              <a:buChar char="»"/>
            </a:pPr>
            <a:r>
              <a:rPr lang="en-US" sz="2400" dirty="0">
                <a:latin typeface="Georgia" pitchFamily="18" charset="0"/>
              </a:rPr>
              <a:t>Feedback received via surveys from employees, customers, local cyclists and advocates </a:t>
            </a:r>
            <a:r>
              <a:rPr lang="en-US" sz="1600" i="1" dirty="0">
                <a:latin typeface="Georgia" pitchFamily="18" charset="0"/>
              </a:rPr>
              <a:t>(Survey is optional but strongly encouraged)</a:t>
            </a:r>
            <a:br>
              <a:rPr lang="en-US" sz="2400" dirty="0">
                <a:latin typeface="Georgia" pitchFamily="18" charset="0"/>
              </a:rPr>
            </a:br>
            <a:endParaRPr lang="en-US" sz="2400" dirty="0">
              <a:latin typeface="Georgia" pitchFamily="18" charset="0"/>
            </a:endParaRPr>
          </a:p>
          <a:p>
            <a:pPr>
              <a:buClrTx/>
              <a:buFont typeface="Georgia" pitchFamily="18" charset="0"/>
              <a:buChar char="»"/>
            </a:pPr>
            <a:r>
              <a:rPr lang="en-US" sz="2400" dirty="0">
                <a:latin typeface="Georgia" pitchFamily="18" charset="0"/>
              </a:rPr>
              <a:t>Awards announced 2-3 months after deadline</a:t>
            </a:r>
            <a:br>
              <a:rPr lang="en-US" sz="2400" dirty="0">
                <a:latin typeface="Georgia" pitchFamily="18" charset="0"/>
              </a:rPr>
            </a:br>
            <a:endParaRPr lang="en-US" sz="2400" dirty="0">
              <a:latin typeface="Georgia" pitchFamily="18" charset="0"/>
            </a:endParaRPr>
          </a:p>
          <a:p>
            <a:pPr>
              <a:buClrTx/>
              <a:buFont typeface="Georgia" pitchFamily="18" charset="0"/>
              <a:buChar char="»"/>
            </a:pPr>
            <a:r>
              <a:rPr lang="en-US" sz="2400" dirty="0">
                <a:latin typeface="Georgia" pitchFamily="18" charset="0"/>
              </a:rPr>
              <a:t>Feedback to every applicant, regardless of award level</a:t>
            </a:r>
          </a:p>
        </p:txBody>
      </p:sp>
      <p:sp>
        <p:nvSpPr>
          <p:cNvPr id="14"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Application Cost</a:t>
            </a:r>
          </a:p>
        </p:txBody>
      </p:sp>
      <p:graphicFrame>
        <p:nvGraphicFramePr>
          <p:cNvPr id="2" name="Table 1"/>
          <p:cNvGraphicFramePr>
            <a:graphicFrameLocks noGrp="1"/>
          </p:cNvGraphicFramePr>
          <p:nvPr>
            <p:extLst>
              <p:ext uri="{D42A27DB-BD31-4B8C-83A1-F6EECF244321}">
                <p14:modId xmlns:p14="http://schemas.microsoft.com/office/powerpoint/2010/main" val="2221347605"/>
              </p:ext>
            </p:extLst>
          </p:nvPr>
        </p:nvGraphicFramePr>
        <p:xfrm>
          <a:off x="228600" y="1828803"/>
          <a:ext cx="8534400" cy="4749117"/>
        </p:xfrm>
        <a:graphic>
          <a:graphicData uri="http://schemas.openxmlformats.org/drawingml/2006/table">
            <a:tbl>
              <a:tblPr firstRow="1" bandRow="1">
                <a:tableStyleId>{B301B821-A1FF-4177-AEE7-76D212191A09}</a:tableStyleId>
              </a:tblPr>
              <a:tblGrid>
                <a:gridCol w="4953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779839">
                <a:tc>
                  <a:txBody>
                    <a:bodyPr/>
                    <a:lstStyle/>
                    <a:p>
                      <a:pPr algn="l"/>
                      <a:r>
                        <a:rPr lang="en-US" sz="3600" b="1" dirty="0">
                          <a:latin typeface="Arial Narrow"/>
                          <a:cs typeface="Arial Narrow"/>
                        </a:rPr>
                        <a:t>Size of</a:t>
                      </a:r>
                      <a:r>
                        <a:rPr lang="en-US" sz="3600" b="1" baseline="0" dirty="0">
                          <a:latin typeface="Arial Narrow"/>
                          <a:cs typeface="Arial Narrow"/>
                        </a:rPr>
                        <a:t> Location</a:t>
                      </a:r>
                      <a:endParaRPr lang="en-US" sz="3600" b="1" dirty="0">
                        <a:latin typeface="Arial Narrow"/>
                        <a:cs typeface="Arial Narrow"/>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3600" b="1" dirty="0">
                          <a:latin typeface="Arial Narrow"/>
                          <a:cs typeface="Arial Narrow"/>
                        </a:rPr>
                        <a:t>Application Fee</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5158">
                <a:tc>
                  <a:txBody>
                    <a:bodyPr/>
                    <a:lstStyle/>
                    <a:p>
                      <a:pPr algn="l"/>
                      <a:r>
                        <a:rPr lang="en-US" sz="2800" b="1" dirty="0">
                          <a:latin typeface="Arial"/>
                          <a:cs typeface="Arial"/>
                        </a:rPr>
                        <a:t>1-49 employees OR </a:t>
                      </a:r>
                      <a:br>
                        <a:rPr lang="en-US" sz="2800" b="1" dirty="0">
                          <a:latin typeface="Arial"/>
                          <a:cs typeface="Arial"/>
                        </a:rPr>
                      </a:br>
                      <a:r>
                        <a:rPr lang="en-US" sz="2800" b="1" dirty="0">
                          <a:latin typeface="Arial"/>
                          <a:cs typeface="Arial"/>
                        </a:rPr>
                        <a:t>non-profit/government</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800" b="1" baseline="0" dirty="0">
                          <a:latin typeface="Arial"/>
                          <a:cs typeface="Arial"/>
                        </a:rPr>
                        <a:t>$50 </a:t>
                      </a:r>
                      <a:endParaRPr lang="en-US" sz="2800" b="1" dirty="0">
                        <a:latin typeface="Arial"/>
                        <a:cs typeface="Aria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48040">
                <a:tc>
                  <a:txBody>
                    <a:bodyPr/>
                    <a:lstStyle/>
                    <a:p>
                      <a:pPr algn="l"/>
                      <a:r>
                        <a:rPr lang="en-US" sz="2800" b="1" baseline="0" dirty="0">
                          <a:latin typeface="Arial"/>
                          <a:cs typeface="Arial"/>
                        </a:rPr>
                        <a:t>50-499 employees</a:t>
                      </a:r>
                      <a:endParaRPr lang="en-US" sz="2800" b="1" dirty="0">
                        <a:latin typeface="Arial"/>
                        <a:cs typeface="Aria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baseline="0" dirty="0">
                          <a:latin typeface="Arial"/>
                          <a:cs typeface="Arial"/>
                        </a:rPr>
                        <a:t>$100</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48040">
                <a:tc>
                  <a:txBody>
                    <a:bodyPr/>
                    <a:lstStyle/>
                    <a:p>
                      <a:pPr algn="l"/>
                      <a:r>
                        <a:rPr lang="en-US" sz="2800" b="1" baseline="0" dirty="0">
                          <a:latin typeface="Arial"/>
                          <a:cs typeface="Arial"/>
                        </a:rPr>
                        <a:t>500-999 employees</a:t>
                      </a:r>
                      <a:endParaRPr lang="en-US" sz="2800" b="1" dirty="0">
                        <a:latin typeface="Arial"/>
                        <a:cs typeface="Aria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baseline="0" dirty="0">
                          <a:latin typeface="Arial"/>
                          <a:cs typeface="Arial"/>
                        </a:rPr>
                        <a:t>$250</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48040">
                <a:tc>
                  <a:txBody>
                    <a:bodyPr/>
                    <a:lstStyle/>
                    <a:p>
                      <a:pPr algn="l"/>
                      <a:r>
                        <a:rPr lang="en-US" sz="2800" b="1" baseline="0" dirty="0">
                          <a:latin typeface="Arial"/>
                          <a:cs typeface="Arial"/>
                        </a:rPr>
                        <a:t>1,000+ employees</a:t>
                      </a:r>
                      <a:endParaRPr lang="en-US" sz="2800" b="1" dirty="0">
                        <a:latin typeface="Arial"/>
                        <a:cs typeface="Aria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baseline="0" dirty="0">
                          <a:latin typeface="Arial"/>
                          <a:cs typeface="Arial"/>
                        </a:rPr>
                        <a:t>$500</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2704710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1994" y="1264692"/>
            <a:ext cx="6713406" cy="51821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8"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National Recognition</a:t>
            </a:r>
          </a:p>
        </p:txBody>
      </p:sp>
      <p:pic>
        <p:nvPicPr>
          <p:cNvPr id="1028" name="Picture 4" descr="C:\Users\Amelia\Documents\BFB\Materials\BFB 2013 Seals\BFB gold.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7662" y="2568457"/>
            <a:ext cx="2243138" cy="24082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697471" y="6246783"/>
            <a:ext cx="4572000" cy="400110"/>
          </a:xfrm>
          <a:prstGeom prst="rect">
            <a:avLst/>
          </a:prstGeom>
        </p:spPr>
        <p:txBody>
          <a:bodyPr>
            <a:spAutoFit/>
          </a:bodyPr>
          <a:lstStyle/>
          <a:p>
            <a:r>
              <a:rPr lang="en-US" sz="2000" dirty="0">
                <a:latin typeface="Georgia" panose="02040502050405020303" pitchFamily="18" charset="0"/>
                <a:hlinkClick r:id="rId6"/>
              </a:rPr>
              <a:t>http://bikeleague.org/bfa/awards</a:t>
            </a:r>
            <a:r>
              <a:rPr lang="en-US" sz="2000" dirty="0">
                <a:latin typeface="Georgia" panose="02040502050405020303" pitchFamily="18" charset="0"/>
              </a:rPr>
              <a:t> </a:t>
            </a:r>
          </a:p>
        </p:txBody>
      </p:sp>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25078397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latin typeface="Arial Narrow" pitchFamily="34" charset="0"/>
              </a:rPr>
              <a:t>BENEFITS OF THE PROGRAM</a:t>
            </a:r>
          </a:p>
        </p:txBody>
      </p:sp>
      <p:sp>
        <p:nvSpPr>
          <p:cNvPr id="9220" name="Rectangle 4"/>
          <p:cNvSpPr>
            <a:spLocks noGrp="1" noChangeArrowheads="1"/>
          </p:cNvSpPr>
          <p:nvPr>
            <p:ph type="body" idx="1"/>
          </p:nvPr>
        </p:nvSpPr>
        <p:spPr>
          <a:xfrm>
            <a:off x="266700" y="1676400"/>
            <a:ext cx="4152900" cy="4851400"/>
          </a:xfrm>
          <a:ln/>
        </p:spPr>
        <p:txBody>
          <a:bodyPr anchor="ctr"/>
          <a:lstStyle/>
          <a:p>
            <a:pPr>
              <a:buClrTx/>
              <a:buFont typeface="Georgia" pitchFamily="18" charset="0"/>
              <a:buChar char="»"/>
            </a:pPr>
            <a:r>
              <a:rPr lang="en-US" sz="3600" dirty="0">
                <a:latin typeface="Georgia" pitchFamily="18" charset="0"/>
              </a:rPr>
              <a:t> Recognition</a:t>
            </a:r>
          </a:p>
          <a:p>
            <a:pPr>
              <a:buClrTx/>
              <a:buFont typeface="Georgia" pitchFamily="18" charset="0"/>
              <a:buChar char="»"/>
            </a:pPr>
            <a:r>
              <a:rPr lang="en-US" sz="3600" dirty="0">
                <a:latin typeface="Georgia" pitchFamily="18" charset="0"/>
              </a:rPr>
              <a:t> Promotion</a:t>
            </a:r>
          </a:p>
          <a:p>
            <a:pPr>
              <a:buClrTx/>
              <a:buFont typeface="Georgia" pitchFamily="18" charset="0"/>
              <a:buChar char="»"/>
            </a:pPr>
            <a:r>
              <a:rPr lang="en-US" sz="3600" dirty="0">
                <a:latin typeface="Georgia" pitchFamily="18" charset="0"/>
              </a:rPr>
              <a:t> Inspiration</a:t>
            </a:r>
          </a:p>
          <a:p>
            <a:pPr>
              <a:buClrTx/>
              <a:buFont typeface="Georgia" pitchFamily="18" charset="0"/>
              <a:buChar char="»"/>
            </a:pPr>
            <a:r>
              <a:rPr lang="en-US" sz="3600" dirty="0">
                <a:latin typeface="Georgia" pitchFamily="18" charset="0"/>
              </a:rPr>
              <a:t> Feedback</a:t>
            </a:r>
          </a:p>
          <a:p>
            <a:pPr>
              <a:buClrTx/>
              <a:buNone/>
            </a:pPr>
            <a:endParaRPr lang="en-US" dirty="0">
              <a:latin typeface="Georgia" pitchFamily="18" charset="0"/>
            </a:endParaRPr>
          </a:p>
          <a:p>
            <a:pPr marL="0" indent="0" algn="ctr">
              <a:buClrTx/>
              <a:buNone/>
            </a:pPr>
            <a:r>
              <a:rPr lang="en-US" sz="2400" b="1" dirty="0">
                <a:latin typeface="Georgia" pitchFamily="18" charset="0"/>
              </a:rPr>
              <a:t>Apply online at bikeleague.org/business</a:t>
            </a:r>
          </a:p>
        </p:txBody>
      </p:sp>
      <p:pic>
        <p:nvPicPr>
          <p:cNvPr id="7" name="Picture 6"/>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9150" y="2133600"/>
            <a:ext cx="4514850" cy="4267200"/>
          </a:xfrm>
          <a:prstGeom prst="rect">
            <a:avLst/>
          </a:prstGeom>
          <a:noFill/>
          <a:ln w="9525">
            <a:noFill/>
            <a:miter lim="800000"/>
            <a:headEnd/>
            <a:tailEnd/>
          </a:ln>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sp>
        <p:nvSpPr>
          <p:cNvPr id="10242" name="Rectangle 2"/>
          <p:cNvSpPr>
            <a:spLocks noGrp="1" noChangeArrowheads="1"/>
          </p:cNvSpPr>
          <p:nvPr>
            <p:ph type="title"/>
          </p:nvPr>
        </p:nvSpPr>
        <p:spPr>
          <a:xfrm>
            <a:off x="266700" y="3975100"/>
            <a:ext cx="8115300" cy="2578100"/>
          </a:xfrm>
          <a:ln/>
        </p:spPr>
        <p:txBody>
          <a:bodyPr>
            <a:normAutofit/>
          </a:bodyPr>
          <a:lstStyle/>
          <a:p>
            <a:r>
              <a:rPr lang="en-US" dirty="0">
                <a:latin typeface="Arial Narrow"/>
                <a:cs typeface="Arial Narrow"/>
              </a:rPr>
              <a:t>QUESTIONS?</a:t>
            </a:r>
            <a:br>
              <a:rPr lang="en-US" dirty="0">
                <a:latin typeface="Arial Narrow"/>
                <a:cs typeface="Arial Narrow"/>
              </a:rPr>
            </a:br>
            <a:r>
              <a:rPr lang="en-US" sz="3200" b="0" dirty="0">
                <a:latin typeface="Arial Narrow"/>
                <a:cs typeface="Arial Narrow"/>
              </a:rPr>
              <a:t>[Insert your contact info here]</a:t>
            </a:r>
            <a:endParaRPr lang="en-US" sz="4000" b="0" dirty="0">
              <a:latin typeface="Arial Narrow"/>
              <a:cs typeface="Arial Narrow"/>
            </a:endParaRPr>
          </a:p>
        </p:txBody>
      </p:sp>
      <p:sp>
        <p:nvSpPr>
          <p:cNvPr id="4" name="Rectangle 2"/>
          <p:cNvSpPr txBox="1">
            <a:spLocks noChangeArrowheads="1"/>
          </p:cNvSpPr>
          <p:nvPr/>
        </p:nvSpPr>
        <p:spPr bwMode="auto">
          <a:xfrm>
            <a:off x="4800600" y="5943600"/>
            <a:ext cx="4152900" cy="12192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normAutofit fontScale="97500"/>
          </a:bodyPr>
          <a:lstStyle>
            <a:lvl1pPr algn="l" rtl="0" fontAlgn="base">
              <a:spcBef>
                <a:spcPct val="0"/>
              </a:spcBef>
              <a:spcAft>
                <a:spcPct val="0"/>
              </a:spcAft>
              <a:defRPr sz="4500" b="1">
                <a:solidFill>
                  <a:srgbClr val="FFFFFF"/>
                </a:solidFill>
                <a:latin typeface="+mj-lt"/>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a:lstStyle>
          <a:p>
            <a:pPr algn="r"/>
            <a:r>
              <a:rPr lang="en-US" sz="2800" b="0" dirty="0" err="1">
                <a:latin typeface="Arial Narrow"/>
                <a:cs typeface="Arial Narrow"/>
              </a:rPr>
              <a:t>www.bikeleague.org</a:t>
            </a:r>
            <a:r>
              <a:rPr lang="en-US" sz="2800" b="0" dirty="0">
                <a:latin typeface="Arial Narrow"/>
                <a:cs typeface="Arial Narrow"/>
              </a:rPr>
              <a:t>/business</a:t>
            </a:r>
            <a:br>
              <a:rPr lang="en-US" sz="2800" b="0" dirty="0">
                <a:latin typeface="Arial Narrow"/>
                <a:cs typeface="Arial Narrow"/>
              </a:rPr>
            </a:br>
            <a:r>
              <a:rPr lang="en-US" sz="2800" b="0" dirty="0" err="1">
                <a:latin typeface="Arial Narrow"/>
                <a:cs typeface="Arial Narrow"/>
              </a:rPr>
              <a:t>bfa@bikeleague.org</a:t>
            </a:r>
            <a:endParaRPr lang="en-US" sz="4000" b="0" dirty="0">
              <a:latin typeface="Arial Narrow"/>
              <a:cs typeface="Arial Narrow"/>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latin typeface="Arial Narrow" pitchFamily="34" charset="0"/>
              </a:rPr>
              <a:t>ABOUT THE LEAGUE</a:t>
            </a:r>
          </a:p>
        </p:txBody>
      </p:sp>
      <p:pic>
        <p:nvPicPr>
          <p:cNvPr id="9" name="Picture 3" descr="C:\Users\Amelia\Desktop\Vision mission.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33400" y="1557411"/>
            <a:ext cx="4942541" cy="501264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Amelia\Desktop\americanwheelmen card.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62600" y="2438400"/>
            <a:ext cx="3456139"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11267" name="Picture 3"/>
          <p:cNvPicPr>
            <a:picLocks noChangeAspect="1" noChangeArrowheads="1"/>
          </p:cNvPicPr>
          <p:nvPr/>
        </p:nvPicPr>
        <p:blipFill>
          <a:blip r:embed="rId4"/>
          <a:srcRect/>
          <a:stretch>
            <a:fillRect/>
          </a:stretch>
        </p:blipFill>
        <p:spPr bwMode="auto">
          <a:xfrm>
            <a:off x="266700" y="-12700"/>
            <a:ext cx="2540000" cy="2905125"/>
          </a:xfrm>
          <a:prstGeom prst="rect">
            <a:avLst/>
          </a:prstGeom>
          <a:noFill/>
          <a:ln w="12700">
            <a:noFill/>
            <a:miter lim="800000"/>
            <a:headEnd/>
            <a:tailEnd/>
          </a:ln>
        </p:spPr>
      </p:pic>
      <p:sp>
        <p:nvSpPr>
          <p:cNvPr id="11269" name="Rectangle 5"/>
          <p:cNvSpPr>
            <a:spLocks noGrp="1" noChangeArrowheads="1"/>
          </p:cNvSpPr>
          <p:nvPr>
            <p:ph type="title"/>
          </p:nvPr>
        </p:nvSpPr>
        <p:spPr bwMode="auto">
          <a:xfrm>
            <a:off x="266700" y="3975100"/>
            <a:ext cx="8115300" cy="749300"/>
          </a:xfrm>
          <a:noFill/>
          <a:ln w="12700">
            <a:miter lim="800000"/>
            <a:headEnd/>
            <a:tailEnd/>
          </a:ln>
        </p:spPr>
        <p:txBody>
          <a:bodyPr wrap="square" lIns="0" tIns="0" rIns="0" bIns="0" numCol="1" anchor="ctr" anchorCtr="0" compatLnSpc="1">
            <a:prstTxWarp prst="textNoShape">
              <a:avLst/>
            </a:prstTxWarp>
          </a:bodyPr>
          <a:lstStyle/>
          <a:p>
            <a:r>
              <a:rPr lang="en-US" dirty="0">
                <a:latin typeface="Arial Narrow" pitchFamily="34" charset="0"/>
              </a:rPr>
              <a:t>THANK YOU!</a:t>
            </a:r>
          </a:p>
        </p:txBody>
      </p:sp>
      <p:sp>
        <p:nvSpPr>
          <p:cNvPr id="8" name="Rectangle 2"/>
          <p:cNvSpPr txBox="1">
            <a:spLocks noChangeArrowheads="1"/>
          </p:cNvSpPr>
          <p:nvPr/>
        </p:nvSpPr>
        <p:spPr bwMode="auto">
          <a:xfrm>
            <a:off x="4800600" y="5943600"/>
            <a:ext cx="4152900" cy="12192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normAutofit fontScale="97500"/>
          </a:bodyPr>
          <a:lstStyle>
            <a:lvl1pPr algn="l" rtl="0" fontAlgn="base">
              <a:spcBef>
                <a:spcPct val="0"/>
              </a:spcBef>
              <a:spcAft>
                <a:spcPct val="0"/>
              </a:spcAft>
              <a:defRPr sz="4500" b="1">
                <a:solidFill>
                  <a:srgbClr val="FFFFFF"/>
                </a:solidFill>
                <a:latin typeface="+mj-lt"/>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a:lstStyle>
          <a:p>
            <a:pPr algn="r"/>
            <a:r>
              <a:rPr lang="en-US" sz="2800" b="0" dirty="0" err="1">
                <a:latin typeface="Arial Narrow"/>
                <a:cs typeface="Arial Narrow"/>
              </a:rPr>
              <a:t>www.bikeleague.org</a:t>
            </a:r>
            <a:r>
              <a:rPr lang="en-US" sz="2800" b="0" dirty="0">
                <a:latin typeface="Arial Narrow"/>
                <a:cs typeface="Arial Narrow"/>
              </a:rPr>
              <a:t>/business</a:t>
            </a:r>
            <a:br>
              <a:rPr lang="en-US" sz="2800" b="0" dirty="0">
                <a:latin typeface="Arial Narrow"/>
                <a:cs typeface="Arial Narrow"/>
              </a:rPr>
            </a:br>
            <a:r>
              <a:rPr lang="en-US" sz="2800" b="0" dirty="0" err="1">
                <a:latin typeface="Arial Narrow"/>
                <a:cs typeface="Arial Narrow"/>
              </a:rPr>
              <a:t>bfa@bikeleague.org</a:t>
            </a:r>
            <a:endParaRPr lang="en-US" sz="4000" b="0" dirty="0">
              <a:latin typeface="Arial Narrow"/>
              <a:cs typeface="Arial Narrow"/>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melia\Dropbox\Logos\BFA logo\TheLEAGUE-BF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533400"/>
            <a:ext cx="3228975" cy="315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4" descr="C:\Users\Amelia\Dropbox\Logos\BFA logo\PROGRAMLOGOS\BFSTATE\TheLEAGUE-BFSTATE_B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57575" y="2021986"/>
            <a:ext cx="4584700"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8" descr="C:\Users\Amelia\Dropbox\Logos\BFA logo\PROGRAMLOGOS\BFB\TheLEAGUE-BFB_BK.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92500" y="3451225"/>
            <a:ext cx="4584700"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9" descr="C:\Users\Amelia\Dropbox\Logos\BFA logo\PROGRAMLOGOS\BFCOMM\TheLEAGUE-BFCOMM_BK.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05200" y="533400"/>
            <a:ext cx="4584700"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1" descr="C:\Users\Amelia\Dropbox\Logos\BFA logo\PROGRAMLOGOS\BFU\TheLEAGUE-BFU_BK.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581400" y="4800600"/>
            <a:ext cx="4584700"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What is the BFB Program?</a:t>
            </a:r>
          </a:p>
        </p:txBody>
      </p:sp>
      <p:sp>
        <p:nvSpPr>
          <p:cNvPr id="9220" name="Rectangle 4"/>
          <p:cNvSpPr>
            <a:spLocks noGrp="1" noChangeArrowheads="1"/>
          </p:cNvSpPr>
          <p:nvPr>
            <p:ph type="body" idx="1"/>
          </p:nvPr>
        </p:nvSpPr>
        <p:spPr>
          <a:ln/>
        </p:spPr>
        <p:txBody>
          <a:bodyPr/>
          <a:lstStyle/>
          <a:p>
            <a:pPr>
              <a:buClrTx/>
              <a:buNone/>
            </a:pPr>
            <a:r>
              <a:rPr lang="en-US" dirty="0">
                <a:latin typeface="Georgia" pitchFamily="18" charset="0"/>
              </a:rPr>
              <a:t>A program that recognizes businesses for efforts to encourage a more bicycle friendly atmosphere for employees, guests, and communities.</a:t>
            </a:r>
          </a:p>
          <a:p>
            <a:pPr>
              <a:buClrTx/>
              <a:buFont typeface="Georgia" pitchFamily="18" charset="0"/>
              <a:buChar char="»"/>
            </a:pPr>
            <a:endParaRPr lang="en-US" dirty="0">
              <a:latin typeface="Georgia" pitchFamily="18" charset="0"/>
            </a:endParaRPr>
          </a:p>
          <a:p>
            <a:pPr>
              <a:buClrTx/>
              <a:buFont typeface="Georgia" pitchFamily="18" charset="0"/>
              <a:buChar char="»"/>
            </a:pPr>
            <a:endParaRPr lang="en-US" dirty="0">
              <a:latin typeface="Georgia" pitchFamily="18" charset="0"/>
            </a:endParaRPr>
          </a:p>
        </p:txBody>
      </p:sp>
      <p:pic>
        <p:nvPicPr>
          <p:cNvPr id="6" name="Picture 7" descr="2010_eli_lilly_1.JPG"/>
          <p:cNvPicPr>
            <a:picLocks noChangeAspect="1"/>
          </p:cNvPicPr>
          <p:nvPr/>
        </p:nvPicPr>
        <p:blipFill>
          <a:blip r:embed="rId4" cstate="screen"/>
          <a:srcRect/>
          <a:stretch>
            <a:fillRect/>
          </a:stretch>
        </p:blipFill>
        <p:spPr bwMode="auto">
          <a:xfrm>
            <a:off x="304800" y="3429000"/>
            <a:ext cx="4113991" cy="2743200"/>
          </a:xfrm>
          <a:prstGeom prst="rect">
            <a:avLst/>
          </a:prstGeom>
          <a:noFill/>
          <a:ln w="9525">
            <a:noFill/>
            <a:miter lim="800000"/>
            <a:headEnd/>
            <a:tailEnd/>
          </a:ln>
        </p:spPr>
      </p:pic>
      <p:pic>
        <p:nvPicPr>
          <p:cNvPr id="7" name="Picture 5" descr="2011_standing_stone_brewing_5.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81600" y="3429000"/>
            <a:ext cx="3654592" cy="2743200"/>
          </a:xfrm>
          <a:prstGeom prst="rect">
            <a:avLst/>
          </a:prstGeom>
          <a:noFill/>
          <a:ln w="9525">
            <a:noFill/>
            <a:miter lim="800000"/>
            <a:headEnd/>
            <a:tailEnd/>
          </a:ln>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Eligible businesses</a:t>
            </a:r>
          </a:p>
        </p:txBody>
      </p:sp>
      <p:sp>
        <p:nvSpPr>
          <p:cNvPr id="9220" name="Rectangle 4"/>
          <p:cNvSpPr>
            <a:spLocks noGrp="1" noChangeArrowheads="1"/>
          </p:cNvSpPr>
          <p:nvPr>
            <p:ph type="body" idx="1"/>
          </p:nvPr>
        </p:nvSpPr>
        <p:spPr>
          <a:xfrm>
            <a:off x="266700" y="1562100"/>
            <a:ext cx="8610600" cy="5016500"/>
          </a:xfrm>
          <a:ln/>
        </p:spPr>
        <p:txBody>
          <a:bodyPr/>
          <a:lstStyle/>
          <a:p>
            <a:pPr>
              <a:buClrTx/>
              <a:buNone/>
            </a:pPr>
            <a:r>
              <a:rPr lang="en-US" b="1" dirty="0">
                <a:latin typeface="Georgia" pitchFamily="18" charset="0"/>
              </a:rPr>
              <a:t>ANY</a:t>
            </a:r>
          </a:p>
          <a:p>
            <a:pPr>
              <a:buClrTx/>
              <a:buFont typeface="Georgia" pitchFamily="18" charset="0"/>
              <a:buChar char="»"/>
            </a:pPr>
            <a:r>
              <a:rPr lang="en-US" dirty="0">
                <a:latin typeface="Georgia" pitchFamily="18" charset="0"/>
              </a:rPr>
              <a:t>  Business</a:t>
            </a:r>
          </a:p>
          <a:p>
            <a:pPr>
              <a:buClrTx/>
              <a:buFont typeface="Georgia" pitchFamily="18" charset="0"/>
              <a:buChar char="»"/>
            </a:pPr>
            <a:r>
              <a:rPr lang="en-US" dirty="0">
                <a:latin typeface="Georgia" pitchFamily="18" charset="0"/>
              </a:rPr>
              <a:t>  Corporation</a:t>
            </a:r>
          </a:p>
          <a:p>
            <a:pPr>
              <a:buClrTx/>
              <a:buFont typeface="Georgia" pitchFamily="18" charset="0"/>
              <a:buChar char="»"/>
            </a:pPr>
            <a:r>
              <a:rPr lang="en-US" dirty="0">
                <a:latin typeface="Georgia" pitchFamily="18" charset="0"/>
              </a:rPr>
              <a:t>  Organization</a:t>
            </a:r>
          </a:p>
          <a:p>
            <a:pPr>
              <a:buClrTx/>
              <a:buFont typeface="Georgia" pitchFamily="18" charset="0"/>
              <a:buChar char="»"/>
            </a:pPr>
            <a:r>
              <a:rPr lang="en-US" dirty="0">
                <a:latin typeface="Georgia" pitchFamily="18" charset="0"/>
              </a:rPr>
              <a:t>  Non-profit</a:t>
            </a:r>
          </a:p>
          <a:p>
            <a:pPr>
              <a:buClrTx/>
              <a:buFont typeface="Georgia" pitchFamily="18" charset="0"/>
              <a:buChar char="»"/>
            </a:pPr>
            <a:r>
              <a:rPr lang="en-US" dirty="0">
                <a:latin typeface="Georgia" pitchFamily="18" charset="0"/>
              </a:rPr>
              <a:t>  Government agency</a:t>
            </a:r>
          </a:p>
          <a:p>
            <a:pPr>
              <a:buClrTx/>
              <a:buNone/>
            </a:pPr>
            <a:endParaRPr lang="en-US" b="1" dirty="0">
              <a:latin typeface="Georgia" pitchFamily="18" charset="0"/>
            </a:endParaRPr>
          </a:p>
          <a:p>
            <a:pPr>
              <a:buClrTx/>
              <a:buNone/>
            </a:pPr>
            <a:r>
              <a:rPr lang="en-US" sz="1800" b="1" dirty="0">
                <a:latin typeface="Georgia" pitchFamily="18" charset="0"/>
              </a:rPr>
              <a:t>No</a:t>
            </a:r>
            <a:r>
              <a:rPr lang="en-US" sz="1800" dirty="0">
                <a:latin typeface="Georgia" pitchFamily="18" charset="0"/>
              </a:rPr>
              <a:t> home offices or virtual offices. </a:t>
            </a:r>
          </a:p>
          <a:p>
            <a:pPr>
              <a:buClrTx/>
              <a:buNone/>
            </a:pPr>
            <a:r>
              <a:rPr lang="en-US" sz="1800" b="1" dirty="0">
                <a:latin typeface="Georgia" pitchFamily="18" charset="0"/>
              </a:rPr>
              <a:t>Must have </a:t>
            </a:r>
            <a:r>
              <a:rPr lang="en-US" sz="1800" dirty="0">
                <a:latin typeface="Georgia" pitchFamily="18" charset="0"/>
              </a:rPr>
              <a:t>2 or more regular visitors (employees, customers, volunteers, etc.)</a:t>
            </a:r>
          </a:p>
          <a:p>
            <a:pPr>
              <a:buClrTx/>
              <a:buNone/>
            </a:pPr>
            <a:r>
              <a:rPr lang="en-US" sz="1800" b="1" dirty="0">
                <a:latin typeface="Georgia" pitchFamily="18" charset="0"/>
              </a:rPr>
              <a:t>1 location </a:t>
            </a:r>
            <a:r>
              <a:rPr lang="en-US" sz="1800" dirty="0">
                <a:latin typeface="Georgia" pitchFamily="18" charset="0"/>
              </a:rPr>
              <a:t>per application</a:t>
            </a:r>
          </a:p>
        </p:txBody>
      </p:sp>
      <p:pic>
        <p:nvPicPr>
          <p:cNvPr id="6" name="Picture 5" descr="ERS_USDA_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3400" y="1752600"/>
            <a:ext cx="4572000" cy="3048000"/>
          </a:xfrm>
          <a:prstGeom prst="rect">
            <a:avLst/>
          </a:prstGeom>
        </p:spPr>
      </p:pic>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Benefits for the business</a:t>
            </a:r>
          </a:p>
        </p:txBody>
      </p:sp>
      <p:sp>
        <p:nvSpPr>
          <p:cNvPr id="9220" name="Rectangle 4"/>
          <p:cNvSpPr>
            <a:spLocks noGrp="1" noChangeArrowheads="1"/>
          </p:cNvSpPr>
          <p:nvPr>
            <p:ph type="body" idx="1"/>
          </p:nvPr>
        </p:nvSpPr>
        <p:spPr>
          <a:xfrm>
            <a:off x="266700" y="1778000"/>
            <a:ext cx="4914900" cy="4800600"/>
          </a:xfrm>
          <a:ln/>
        </p:spPr>
        <p:txBody>
          <a:bodyPr/>
          <a:lstStyle/>
          <a:p>
            <a:pPr>
              <a:buClrTx/>
              <a:buFont typeface="Georgia" pitchFamily="18" charset="0"/>
              <a:buChar char="»"/>
            </a:pPr>
            <a:r>
              <a:rPr lang="en-US" dirty="0">
                <a:latin typeface="Georgia" pitchFamily="18" charset="0"/>
              </a:rPr>
              <a:t>Improved health</a:t>
            </a:r>
          </a:p>
          <a:p>
            <a:pPr>
              <a:buClrTx/>
              <a:buFont typeface="Georgia" pitchFamily="18" charset="0"/>
              <a:buChar char="»"/>
            </a:pPr>
            <a:r>
              <a:rPr lang="en-US" dirty="0">
                <a:latin typeface="Georgia" pitchFamily="18" charset="0"/>
              </a:rPr>
              <a:t>Lower health care costs</a:t>
            </a:r>
          </a:p>
          <a:p>
            <a:pPr>
              <a:buClrTx/>
              <a:buFont typeface="Georgia" pitchFamily="18" charset="0"/>
              <a:buChar char="»"/>
            </a:pPr>
            <a:r>
              <a:rPr lang="en-US" dirty="0">
                <a:latin typeface="Georgia" pitchFamily="18" charset="0"/>
              </a:rPr>
              <a:t>Decreased absenteeism</a:t>
            </a:r>
          </a:p>
          <a:p>
            <a:pPr>
              <a:buClrTx/>
              <a:buFont typeface="Georgia" pitchFamily="18" charset="0"/>
              <a:buChar char="»"/>
            </a:pPr>
            <a:r>
              <a:rPr lang="en-US" dirty="0">
                <a:latin typeface="Georgia" pitchFamily="18" charset="0"/>
              </a:rPr>
              <a:t>Increased productivity</a:t>
            </a:r>
          </a:p>
          <a:p>
            <a:pPr>
              <a:buClrTx/>
              <a:buFont typeface="Georgia" pitchFamily="18" charset="0"/>
              <a:buChar char="»"/>
            </a:pPr>
            <a:r>
              <a:rPr lang="en-US" dirty="0">
                <a:latin typeface="Georgia" pitchFamily="18" charset="0"/>
              </a:rPr>
              <a:t>Reduced parking costs</a:t>
            </a:r>
          </a:p>
          <a:p>
            <a:pPr>
              <a:buClrTx/>
              <a:buFont typeface="Georgia" pitchFamily="18" charset="0"/>
              <a:buChar char="»"/>
            </a:pPr>
            <a:r>
              <a:rPr lang="en-US" dirty="0">
                <a:latin typeface="Georgia" pitchFamily="18" charset="0"/>
              </a:rPr>
              <a:t>Improved morale and happiness</a:t>
            </a:r>
          </a:p>
          <a:p>
            <a:pPr>
              <a:buClrTx/>
              <a:buFont typeface="Georgia" pitchFamily="18" charset="0"/>
              <a:buChar char="»"/>
            </a:pPr>
            <a:endParaRPr lang="en-US" dirty="0">
              <a:latin typeface="Georgia" pitchFamily="18" charset="0"/>
            </a:endParaRPr>
          </a:p>
          <a:p>
            <a:pPr>
              <a:buClrTx/>
              <a:buFont typeface="Georgia" pitchFamily="18" charset="0"/>
              <a:buChar char="»"/>
            </a:pPr>
            <a:endParaRPr lang="en-US" dirty="0">
              <a:latin typeface="Georgia" pitchFamily="18" charset="0"/>
            </a:endParaRPr>
          </a:p>
        </p:txBody>
      </p:sp>
      <p:pic>
        <p:nvPicPr>
          <p:cNvPr id="6" name="Picture 4" descr="left turn pocke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1600" y="1727200"/>
            <a:ext cx="3352800" cy="4470400"/>
          </a:xfrm>
          <a:prstGeom prst="rect">
            <a:avLst/>
          </a:prstGeom>
          <a:noFill/>
          <a:ln w="9525">
            <a:noFill/>
            <a:miter lim="800000"/>
            <a:headEnd/>
            <a:tailEnd/>
          </a:ln>
        </p:spPr>
      </p:pic>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Benefits for the employee</a:t>
            </a:r>
          </a:p>
        </p:txBody>
      </p:sp>
      <p:sp>
        <p:nvSpPr>
          <p:cNvPr id="9220" name="Rectangle 4"/>
          <p:cNvSpPr>
            <a:spLocks noGrp="1" noChangeArrowheads="1"/>
          </p:cNvSpPr>
          <p:nvPr>
            <p:ph type="body" idx="1"/>
          </p:nvPr>
        </p:nvSpPr>
        <p:spPr>
          <a:xfrm>
            <a:off x="266700" y="1562100"/>
            <a:ext cx="8610600" cy="5016500"/>
          </a:xfrm>
          <a:ln/>
        </p:spPr>
        <p:txBody>
          <a:bodyPr/>
          <a:lstStyle/>
          <a:p>
            <a:pPr>
              <a:buClrTx/>
              <a:buFont typeface="Georgia" pitchFamily="18" charset="0"/>
              <a:buChar char="»"/>
            </a:pPr>
            <a:r>
              <a:rPr lang="en-US" dirty="0">
                <a:latin typeface="Georgia" pitchFamily="18" charset="0"/>
              </a:rPr>
              <a:t>More energy throughout the day  </a:t>
            </a:r>
          </a:p>
          <a:p>
            <a:pPr>
              <a:buClrTx/>
              <a:buFont typeface="Georgia" pitchFamily="18" charset="0"/>
              <a:buChar char="»"/>
            </a:pPr>
            <a:r>
              <a:rPr lang="en-US" dirty="0">
                <a:latin typeface="Georgia" pitchFamily="18" charset="0"/>
              </a:rPr>
              <a:t>Improved health and happiness</a:t>
            </a:r>
          </a:p>
          <a:p>
            <a:pPr>
              <a:buClrTx/>
              <a:buFont typeface="Georgia" pitchFamily="18" charset="0"/>
              <a:buChar char="»"/>
            </a:pPr>
            <a:r>
              <a:rPr lang="en-US" dirty="0">
                <a:latin typeface="Georgia" pitchFamily="18" charset="0"/>
              </a:rPr>
              <a:t>Lower travel costs</a:t>
            </a:r>
          </a:p>
          <a:p>
            <a:pPr>
              <a:buClrTx/>
              <a:buFont typeface="Georgia" pitchFamily="18" charset="0"/>
              <a:buChar char="»"/>
            </a:pPr>
            <a:r>
              <a:rPr lang="en-US" dirty="0">
                <a:latin typeface="Georgia" pitchFamily="18" charset="0"/>
              </a:rPr>
              <a:t>Increased travel options</a:t>
            </a:r>
          </a:p>
          <a:p>
            <a:pPr>
              <a:buClrTx/>
              <a:buFont typeface="Georgia" pitchFamily="18" charset="0"/>
              <a:buChar char="»"/>
            </a:pPr>
            <a:r>
              <a:rPr lang="en-US" dirty="0">
                <a:latin typeface="Georgia" pitchFamily="18" charset="0"/>
              </a:rPr>
              <a:t>Reduced parking costs</a:t>
            </a:r>
          </a:p>
        </p:txBody>
      </p:sp>
      <p:pic>
        <p:nvPicPr>
          <p:cNvPr id="7"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r="3124" b="20455"/>
          <a:stretch>
            <a:fillRect/>
          </a:stretch>
        </p:blipFill>
        <p:spPr bwMode="auto">
          <a:xfrm>
            <a:off x="152400" y="4191000"/>
            <a:ext cx="8839200" cy="2667000"/>
          </a:xfrm>
          <a:prstGeom prst="rect">
            <a:avLst/>
          </a:prstGeom>
          <a:noFill/>
          <a:ln w="9525">
            <a:noFill/>
            <a:miter lim="800000"/>
            <a:headEnd/>
            <a:tailEnd/>
          </a:ln>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Benefits for the community</a:t>
            </a:r>
          </a:p>
        </p:txBody>
      </p:sp>
      <p:sp>
        <p:nvSpPr>
          <p:cNvPr id="9220" name="Rectangle 4"/>
          <p:cNvSpPr>
            <a:spLocks noGrp="1" noChangeArrowheads="1"/>
          </p:cNvSpPr>
          <p:nvPr>
            <p:ph type="body" idx="1"/>
          </p:nvPr>
        </p:nvSpPr>
        <p:spPr>
          <a:xfrm>
            <a:off x="266700" y="1600200"/>
            <a:ext cx="8648700" cy="4191000"/>
          </a:xfrm>
          <a:ln/>
        </p:spPr>
        <p:txBody>
          <a:bodyPr anchor="ctr"/>
          <a:lstStyle/>
          <a:p>
            <a:pPr>
              <a:lnSpc>
                <a:spcPct val="150000"/>
              </a:lnSpc>
              <a:buClrTx/>
              <a:buFont typeface="Georgia" pitchFamily="18" charset="0"/>
              <a:buChar char="»"/>
            </a:pPr>
            <a:r>
              <a:rPr lang="en-US" dirty="0">
                <a:latin typeface="Georgia" pitchFamily="18" charset="0"/>
              </a:rPr>
              <a:t> Better quality of life</a:t>
            </a:r>
          </a:p>
          <a:p>
            <a:pPr>
              <a:lnSpc>
                <a:spcPct val="150000"/>
              </a:lnSpc>
              <a:buClrTx/>
              <a:buFont typeface="Georgia" pitchFamily="18" charset="0"/>
              <a:buChar char="»"/>
            </a:pPr>
            <a:r>
              <a:rPr lang="en-US" dirty="0">
                <a:latin typeface="Georgia" pitchFamily="18" charset="0"/>
              </a:rPr>
              <a:t> Less traffic congestion</a:t>
            </a:r>
          </a:p>
          <a:p>
            <a:pPr>
              <a:lnSpc>
                <a:spcPct val="150000"/>
              </a:lnSpc>
              <a:buClrTx/>
              <a:buFont typeface="Georgia" pitchFamily="18" charset="0"/>
              <a:buChar char="»"/>
            </a:pPr>
            <a:r>
              <a:rPr lang="en-US" dirty="0">
                <a:latin typeface="Georgia" pitchFamily="18" charset="0"/>
              </a:rPr>
              <a:t> Improved air quality</a:t>
            </a:r>
          </a:p>
          <a:p>
            <a:pPr>
              <a:lnSpc>
                <a:spcPct val="150000"/>
              </a:lnSpc>
              <a:buClrTx/>
              <a:buFont typeface="Georgia" pitchFamily="18" charset="0"/>
              <a:buChar char="»"/>
            </a:pPr>
            <a:r>
              <a:rPr lang="en-US" dirty="0">
                <a:latin typeface="Georgia" pitchFamily="18" charset="0"/>
              </a:rPr>
              <a:t> Improved economy</a:t>
            </a:r>
          </a:p>
        </p:txBody>
      </p:sp>
      <p:pic>
        <p:nvPicPr>
          <p:cNvPr id="6" name="Picture 5" descr="2011_microsoft_6"/>
          <p:cNvPicPr>
            <a:picLocks noChangeAspect="1" noChangeArrowheads="1"/>
          </p:cNvPicPr>
          <p:nvPr/>
        </p:nvPicPr>
        <p:blipFill>
          <a:blip r:embed="rId4" cstate="screen"/>
          <a:srcRect/>
          <a:stretch>
            <a:fillRect/>
          </a:stretch>
        </p:blipFill>
        <p:spPr bwMode="auto">
          <a:xfrm>
            <a:off x="4724400" y="2232025"/>
            <a:ext cx="4191000" cy="2797175"/>
          </a:xfrm>
          <a:prstGeom prst="rect">
            <a:avLst/>
          </a:prstGeom>
          <a:noFill/>
          <a:ln w="9525">
            <a:noFill/>
            <a:miter lim="800000"/>
            <a:headEnd/>
            <a:tailEnd/>
          </a:ln>
        </p:spPr>
      </p:pic>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cap="all" dirty="0">
                <a:latin typeface="Arial Narrow" pitchFamily="34" charset="0"/>
              </a:rPr>
              <a:t>Application criteria</a:t>
            </a:r>
          </a:p>
        </p:txBody>
      </p:sp>
      <p:sp>
        <p:nvSpPr>
          <p:cNvPr id="9220" name="Rectangle 4"/>
          <p:cNvSpPr>
            <a:spLocks noGrp="1" noChangeArrowheads="1"/>
          </p:cNvSpPr>
          <p:nvPr>
            <p:ph type="body" idx="1"/>
          </p:nvPr>
        </p:nvSpPr>
        <p:spPr>
          <a:ln/>
        </p:spPr>
        <p:txBody>
          <a:bodyPr/>
          <a:lstStyle/>
          <a:p>
            <a:pPr>
              <a:buClrTx/>
              <a:buFont typeface="Georgia" pitchFamily="18" charset="0"/>
              <a:buChar char="»"/>
            </a:pPr>
            <a:r>
              <a:rPr lang="en-US" dirty="0">
                <a:latin typeface="Georgia" pitchFamily="18" charset="0"/>
              </a:rPr>
              <a:t>Online application  </a:t>
            </a:r>
            <a:r>
              <a:rPr lang="en-US" dirty="0">
                <a:latin typeface="Georgia" pitchFamily="18" charset="0"/>
                <a:hlinkClick r:id="rId4"/>
              </a:rPr>
              <a:t>www.bikeleague.org/business</a:t>
            </a:r>
            <a:endParaRPr lang="en-US" dirty="0">
              <a:latin typeface="Georgia" pitchFamily="18" charset="0"/>
            </a:endParaRPr>
          </a:p>
          <a:p>
            <a:pPr>
              <a:buClrTx/>
              <a:buFont typeface="Georgia" pitchFamily="18" charset="0"/>
              <a:buChar char="»"/>
            </a:pPr>
            <a:endParaRPr lang="en-US" dirty="0">
              <a:latin typeface="Georgia" pitchFamily="18" charset="0"/>
            </a:endParaRPr>
          </a:p>
          <a:p>
            <a:pPr>
              <a:buClrTx/>
              <a:buNone/>
            </a:pPr>
            <a:r>
              <a:rPr lang="en-US" b="1" dirty="0">
                <a:latin typeface="Georgia" pitchFamily="18" charset="0"/>
              </a:rPr>
              <a:t>Questions divided into the Five E’s:</a:t>
            </a:r>
          </a:p>
          <a:p>
            <a:pPr>
              <a:buClrTx/>
              <a:buFont typeface="Georgia" pitchFamily="18" charset="0"/>
              <a:buChar char="»"/>
            </a:pPr>
            <a:r>
              <a:rPr lang="en-US" b="1" dirty="0">
                <a:latin typeface="Georgia" pitchFamily="18" charset="0"/>
              </a:rPr>
              <a:t>E</a:t>
            </a:r>
            <a:r>
              <a:rPr lang="en-US" dirty="0">
                <a:latin typeface="Georgia" pitchFamily="18" charset="0"/>
              </a:rPr>
              <a:t>ncouragement</a:t>
            </a:r>
          </a:p>
          <a:p>
            <a:pPr>
              <a:buClrTx/>
              <a:buFont typeface="Georgia" pitchFamily="18" charset="0"/>
              <a:buChar char="»"/>
            </a:pPr>
            <a:r>
              <a:rPr lang="en-US" b="1" dirty="0">
                <a:latin typeface="Georgia" pitchFamily="18" charset="0"/>
              </a:rPr>
              <a:t>E</a:t>
            </a:r>
            <a:r>
              <a:rPr lang="en-US" dirty="0">
                <a:latin typeface="Georgia" pitchFamily="18" charset="0"/>
              </a:rPr>
              <a:t>ngineering</a:t>
            </a:r>
          </a:p>
          <a:p>
            <a:pPr>
              <a:buClrTx/>
              <a:buFont typeface="Georgia" pitchFamily="18" charset="0"/>
              <a:buChar char="»"/>
            </a:pPr>
            <a:r>
              <a:rPr lang="en-US" b="1" dirty="0">
                <a:latin typeface="Georgia" pitchFamily="18" charset="0"/>
              </a:rPr>
              <a:t>E</a:t>
            </a:r>
            <a:r>
              <a:rPr lang="en-US" dirty="0">
                <a:latin typeface="Georgia" pitchFamily="18" charset="0"/>
              </a:rPr>
              <a:t>ducation</a:t>
            </a:r>
          </a:p>
          <a:p>
            <a:pPr>
              <a:buClrTx/>
              <a:buFont typeface="Georgia" pitchFamily="18" charset="0"/>
              <a:buChar char="»"/>
            </a:pPr>
            <a:r>
              <a:rPr lang="en-US" b="1" dirty="0">
                <a:latin typeface="Georgia" pitchFamily="18" charset="0"/>
              </a:rPr>
              <a:t>E</a:t>
            </a:r>
            <a:r>
              <a:rPr lang="en-US" dirty="0">
                <a:latin typeface="Georgia" pitchFamily="18" charset="0"/>
              </a:rPr>
              <a:t>valuation &amp; Planning</a:t>
            </a:r>
          </a:p>
          <a:p>
            <a:pPr>
              <a:buClrTx/>
              <a:buFont typeface="Georgia" pitchFamily="18" charset="0"/>
              <a:buChar char="»"/>
            </a:pPr>
            <a:r>
              <a:rPr lang="en-US" b="1" dirty="0">
                <a:latin typeface="Georgia" pitchFamily="18" charset="0"/>
              </a:rPr>
              <a:t>E</a:t>
            </a:r>
            <a:r>
              <a:rPr lang="en-US" dirty="0">
                <a:latin typeface="Georgia" pitchFamily="18" charset="0"/>
              </a:rPr>
              <a:t>quity &amp; Inclusion</a:t>
            </a:r>
          </a:p>
          <a:p>
            <a:pPr>
              <a:buClrTx/>
              <a:buFont typeface="Georgia" pitchFamily="18" charset="0"/>
              <a:buChar char="»"/>
            </a:pPr>
            <a:endParaRPr lang="en-US" dirty="0">
              <a:latin typeface="Georgia" pitchFamily="18" charset="0"/>
            </a:endParaRPr>
          </a:p>
        </p:txBody>
      </p:sp>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2" name="Picture 1" descr="Century Cycles_20180203-livwarmup-10.jpg">
            <a:extLst>
              <a:ext uri="{FF2B5EF4-FFF2-40B4-BE49-F238E27FC236}">
                <a16:creationId xmlns:a16="http://schemas.microsoft.com/office/drawing/2014/main" id="{4FF7A6BD-39D8-CC4E-6637-51036038C5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3657600"/>
            <a:ext cx="4264378" cy="2398713"/>
          </a:xfrm>
          <a:prstGeom prst="rect">
            <a:avLst/>
          </a:prstGeom>
        </p:spPr>
      </p:pic>
    </p:spTree>
  </p:cSld>
  <p:clrMapOvr>
    <a:masterClrMapping/>
  </p:clrMapOvr>
  <p:transition/>
</p:sld>
</file>

<file path=ppt/theme/theme1.xml><?xml version="1.0" encoding="utf-8"?>
<a:theme xmlns:a="http://schemas.openxmlformats.org/drawingml/2006/main" name="Default - Title and Content">
  <a:themeElements>
    <a:clrScheme name="">
      <a:dk1>
        <a:srgbClr val="000000"/>
      </a:dk1>
      <a:lt1>
        <a:srgbClr val="008BB3"/>
      </a:lt1>
      <a:dk2>
        <a:srgbClr val="000000"/>
      </a:dk2>
      <a:lt2>
        <a:srgbClr val="808080"/>
      </a:lt2>
      <a:accent1>
        <a:srgbClr val="008BB3"/>
      </a:accent1>
      <a:accent2>
        <a:srgbClr val="333399"/>
      </a:accent2>
      <a:accent3>
        <a:srgbClr val="AAC4D6"/>
      </a:accent3>
      <a:accent4>
        <a:srgbClr val="000000"/>
      </a:accent4>
      <a:accent5>
        <a:srgbClr val="AAC4D6"/>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Default - Custom Layou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Vertical Text">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Title and Vertical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Vertical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Picture with Caption">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Picture with Cap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2">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3">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ster #4">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Pages>0</Pages>
  <Words>2217</Words>
  <Characters>0</Characters>
  <Application>Microsoft Macintosh PowerPoint</Application>
  <PresentationFormat>On-screen Show (4:3)</PresentationFormat>
  <Lines>0</Lines>
  <Paragraphs>250</Paragraphs>
  <Slides>20</Slides>
  <Notes>20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20</vt:i4>
      </vt:variant>
    </vt:vector>
  </HeadingPairs>
  <TitlesOfParts>
    <vt:vector size="32" baseType="lpstr">
      <vt:lpstr>Arial</vt:lpstr>
      <vt:lpstr>Arial Narrow</vt:lpstr>
      <vt:lpstr>Calibri</vt:lpstr>
      <vt:lpstr>Georgia</vt:lpstr>
      <vt:lpstr>Gill Sans</vt:lpstr>
      <vt:lpstr>Default - Title and Content</vt:lpstr>
      <vt:lpstr>Default - Custom Layout</vt:lpstr>
      <vt:lpstr>Default - Title and Vertical Text</vt:lpstr>
      <vt:lpstr>Default - Picture with Caption</vt:lpstr>
      <vt:lpstr>Master #2</vt:lpstr>
      <vt:lpstr>Master #3</vt:lpstr>
      <vt:lpstr>Master #4</vt:lpstr>
      <vt:lpstr>Creating a bicycle friendly business</vt:lpstr>
      <vt:lpstr>ABOUT THE LEAGUE</vt:lpstr>
      <vt:lpstr>PowerPoint Presentation</vt:lpstr>
      <vt:lpstr>What is the BFB Program?</vt:lpstr>
      <vt:lpstr>Eligible businesses</vt:lpstr>
      <vt:lpstr>Benefits for the business</vt:lpstr>
      <vt:lpstr>Benefits for the employee</vt:lpstr>
      <vt:lpstr>Benefits for the community</vt:lpstr>
      <vt:lpstr>Application criteria</vt:lpstr>
      <vt:lpstr>Engineering</vt:lpstr>
      <vt:lpstr>encouragement</vt:lpstr>
      <vt:lpstr>education</vt:lpstr>
      <vt:lpstr>Evaluation &amp; planning</vt:lpstr>
      <vt:lpstr>EQUITY &amp; INCLUSION</vt:lpstr>
      <vt:lpstr>Application review Process</vt:lpstr>
      <vt:lpstr>Application Cost</vt:lpstr>
      <vt:lpstr>National Recognition</vt:lpstr>
      <vt:lpstr>BENEFITS OF THE PROGRAM</vt:lpstr>
      <vt:lpstr>QUESTIONS? [Insert your contact info here]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Amelia Neptune</dc:creator>
  <cp:lastModifiedBy>Amelia Neptune</cp:lastModifiedBy>
  <cp:revision>33</cp:revision>
  <dcterms:created xsi:type="dcterms:W3CDTF">2013-05-02T12:54:22Z</dcterms:created>
  <dcterms:modified xsi:type="dcterms:W3CDTF">2022-08-16T14:41:27Z</dcterms:modified>
</cp:coreProperties>
</file>